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34"/>
  </p:notesMasterIdLst>
  <p:sldIdLst>
    <p:sldId id="256" r:id="rId2"/>
    <p:sldId id="313" r:id="rId3"/>
    <p:sldId id="289" r:id="rId4"/>
    <p:sldId id="258" r:id="rId5"/>
    <p:sldId id="259" r:id="rId6"/>
    <p:sldId id="260" r:id="rId7"/>
    <p:sldId id="261" r:id="rId8"/>
    <p:sldId id="302" r:id="rId9"/>
    <p:sldId id="262" r:id="rId10"/>
    <p:sldId id="263" r:id="rId11"/>
    <p:sldId id="264" r:id="rId12"/>
    <p:sldId id="305" r:id="rId13"/>
    <p:sldId id="278" r:id="rId14"/>
    <p:sldId id="274" r:id="rId15"/>
    <p:sldId id="279" r:id="rId16"/>
    <p:sldId id="280" r:id="rId17"/>
    <p:sldId id="304" r:id="rId18"/>
    <p:sldId id="294" r:id="rId19"/>
    <p:sldId id="267" r:id="rId20"/>
    <p:sldId id="307" r:id="rId21"/>
    <p:sldId id="310" r:id="rId22"/>
    <p:sldId id="308" r:id="rId23"/>
    <p:sldId id="309" r:id="rId24"/>
    <p:sldId id="270" r:id="rId25"/>
    <p:sldId id="271" r:id="rId26"/>
    <p:sldId id="272" r:id="rId27"/>
    <p:sldId id="273" r:id="rId28"/>
    <p:sldId id="306" r:id="rId29"/>
    <p:sldId id="311" r:id="rId30"/>
    <p:sldId id="286" r:id="rId31"/>
    <p:sldId id="312" r:id="rId32"/>
    <p:sldId id="29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orient="horz" pos="449">
          <p15:clr>
            <a:srgbClr val="A4A3A4"/>
          </p15:clr>
        </p15:guide>
        <p15:guide id="3" pos="383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ars" initials="d" lastIdx="2" clrIdx="0"/>
  <p:cmAuthor id="1" name="SOL KIM" initials="SK" lastIdx="1" clrIdx="1">
    <p:extLst>
      <p:ext uri="{19B8F6BF-5375-455C-9EA6-DF929625EA0E}">
        <p15:presenceInfo xmlns:p15="http://schemas.microsoft.com/office/powerpoint/2012/main" userId="3e846d571872785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3333FF"/>
    <a:srgbClr val="6D7709"/>
    <a:srgbClr val="4BD1FB"/>
    <a:srgbClr val="1F8BA1"/>
    <a:srgbClr val="0099FF"/>
    <a:srgbClr val="BA08C8"/>
    <a:srgbClr val="4D2307"/>
    <a:srgbClr val="F1CE87"/>
    <a:srgbClr val="E7EA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7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67" y="58"/>
      </p:cViewPr>
      <p:guideLst>
        <p:guide orient="horz" pos="2159"/>
        <p:guide orient="horz" pos="449"/>
        <p:guide pos="383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05-01T04:16:41.5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-192937984-50331648 28671 0 0,'0'0'-28671'0'0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05T22:22:41.334"/>
    </inkml:context>
    <inkml:brush xml:id="br0">
      <inkml:brushProperty name="width" value="0.21167" units="cm"/>
      <inkml:brushProperty name="height" value="0.21167" units="cm"/>
      <inkml:brushProperty name="color" value="#E71224"/>
      <inkml:brushProperty name="ignorePressure" value="1"/>
    </inkml:brush>
  </inkml:definitions>
  <inkml:trace contextRef="#ctx0" brushRef="#br0">1 1,'3491'9592,"-3488"-9584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05T22:22:57.783"/>
    </inkml:context>
    <inkml:brush xml:id="br0">
      <inkml:brushProperty name="width" value="0.21167" units="cm"/>
      <inkml:brushProperty name="height" value="0.21167" units="cm"/>
      <inkml:brushProperty name="color" value="#E71224"/>
      <inkml:brushProperty name="ignorePressure" value="1"/>
    </inkml:brush>
  </inkml:definitions>
  <inkml:trace contextRef="#ctx0" brushRef="#br0">1 0,'3762'0,"-3751"0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05T22:23:09.385"/>
    </inkml:context>
    <inkml:brush xml:id="br0">
      <inkml:brushProperty name="width" value="0.21167" units="cm"/>
      <inkml:brushProperty name="height" value="0.21167" units="cm"/>
      <inkml:brushProperty name="color" value="#E71224"/>
      <inkml:brushProperty name="ignorePressure" value="1"/>
    </inkml:brush>
  </inkml:definitions>
  <inkml:trace contextRef="#ctx0" brushRef="#br0">3635 0,'-2775'7625,"2752"-7560</inkml:trace>
  <inkml:trace contextRef="#ctx0" brushRef="#br0" timeOffset="735.981">776 7856,'-776'2133,"779"-2141</inkml:trace>
  <inkml:trace contextRef="#ctx0" brushRef="#br0" timeOffset="4383.623">816 7746,'9'-23,"-7"18,-5 11,-121 335,277-762,-143 394</inkml:trace>
  <inkml:trace contextRef="#ctx0" brushRef="#br0" timeOffset="7202.456">3551 233,'13'-35,"-12"32,-3 7,-4 14,-5 12,-983 2702,961-2643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06T02:52:55.82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1,'2893'0,"-5548"0,2655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06T02:53:04.77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0,'0'2890,"0"-4713,0 3471,0-1649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06T02:53:20.46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1,'0'0,"0"0,0 0,0 0,12 0,2882 0,-2879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 lang="en-US" altLang="ko-KR"/>
            </a:pPr>
            <a:endParaRPr lang="ko-K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 lang="en-US" altLang="ko-KR"/>
            </a:pPr>
            <a:fld id="{F150B545-28AE-4A92-9C85-591F96B369FF}" type="datetime1">
              <a:rPr lang="en-US"/>
              <a:pPr lvl="0">
                <a:defRPr lang="en-US" altLang="ko-KR"/>
              </a:pPr>
              <a:t>6/12/2020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 lang="en-US" altLang="ko-KR"/>
            </a:pPr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 lang="en-US" altLang="ko-KR"/>
            </a:pPr>
            <a:r>
              <a:rPr lang="en-US"/>
              <a:t>마스터 텍스트 스타일을 편집합니다</a:t>
            </a:r>
          </a:p>
          <a:p>
            <a:pPr lvl="1">
              <a:defRPr lang="en-US" altLang="ko-KR"/>
            </a:pPr>
            <a:r>
              <a:rPr lang="en-US"/>
              <a:t>둘째 수준</a:t>
            </a:r>
          </a:p>
          <a:p>
            <a:pPr lvl="2">
              <a:defRPr lang="en-US" altLang="ko-KR"/>
            </a:pPr>
            <a:r>
              <a:rPr lang="en-US"/>
              <a:t>셋째 수준</a:t>
            </a:r>
          </a:p>
          <a:p>
            <a:pPr lvl="3">
              <a:defRPr lang="en-US" altLang="ko-KR"/>
            </a:pPr>
            <a:r>
              <a:rPr lang="en-US"/>
              <a:t>넷째 수준</a:t>
            </a:r>
          </a:p>
          <a:p>
            <a:pPr lvl="4">
              <a:defRPr lang="en-US" altLang="ko-KR"/>
            </a:pPr>
            <a:r>
              <a:rPr lang="en-US"/>
              <a:t>다섯째 수준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 lang="en-US" altLang="ko-KR"/>
            </a:pPr>
            <a:endParaRPr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 lang="en-US" altLang="ko-KR"/>
            </a:pPr>
            <a:fld id="{0373AF4F-7075-4C2C-B3E6-32BC5923238B}" type="slidenum">
              <a:rPr lang="en-US"/>
              <a:pPr lvl="0">
                <a:defRPr lang="en-US" altLang="ko-KR"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1367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82" name="Google Shape;82;p1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338080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705419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941699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899560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6634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86437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6654326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801700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254816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세로 본문" type="vertTx">
  <p:cSld name="제목 및 세로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본문" type="vertTitleAndTx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비교" type="twoTxTwoObj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 2개" type="twoObj">
  <p:cSld name="제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내용 및 설명" type="objTx">
  <p:cSld name="내용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그림 및 설명" type="picTx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0.png"/><Relationship Id="rId4" Type="http://schemas.openxmlformats.org/officeDocument/2006/relationships/hyperlink" Target="https://www.youtube.com/watch?v=4ais0Ez4pcc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25.jpg"/><Relationship Id="rId7" Type="http://schemas.openxmlformats.org/officeDocument/2006/relationships/image" Target="../media/image27.pn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26.png"/><Relationship Id="rId4" Type="http://schemas.openxmlformats.org/officeDocument/2006/relationships/customXml" Target="../ink/ink2.xml"/><Relationship Id="rId9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m47_OfiXnw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6m47_OfiXnw?feature=oembed" TargetMode="Externa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package" Target="../embeddings/Microsoft_Word_Document1.docx"/><Relationship Id="rId7" Type="http://schemas.openxmlformats.org/officeDocument/2006/relationships/customXml" Target="../ink/ink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2.png"/><Relationship Id="rId5" Type="http://schemas.openxmlformats.org/officeDocument/2006/relationships/customXml" Target="../ink/ink5.xml"/><Relationship Id="rId10" Type="http://schemas.openxmlformats.org/officeDocument/2006/relationships/image" Target="../media/image34.png"/><Relationship Id="rId4" Type="http://schemas.openxmlformats.org/officeDocument/2006/relationships/image" Target="../media/image31.emf"/><Relationship Id="rId9" Type="http://schemas.openxmlformats.org/officeDocument/2006/relationships/customXml" Target="../ink/ink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-7ulzu7LENQ?feature=oembed" TargetMode="External"/><Relationship Id="rId6" Type="http://schemas.openxmlformats.org/officeDocument/2006/relationships/hyperlink" Target="https://www.youtube.com/watch?v=-7ulzu7LENQ&amp;list=PLhzBuObIigYN_755Jg4hxFEiLdRLrKE62&amp;index=3" TargetMode="Externa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package" Target="../embeddings/Microsoft_Word_Document3.docx"/><Relationship Id="rId5" Type="http://schemas.openxmlformats.org/officeDocument/2006/relationships/image" Target="../media/image37.emf"/><Relationship Id="rId4" Type="http://schemas.openxmlformats.org/officeDocument/2006/relationships/package" Target="../embeddings/Microsoft_Word_Document2.docx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quizlet.com/_8djvfn?x=1qqt&amp;i=2tig8t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rAV01I3fVQ&amp;t=400s" TargetMode="External"/><Relationship Id="rId2" Type="http://schemas.openxmlformats.org/officeDocument/2006/relationships/hyperlink" Target="http://study.korean.net/servlet/action.cls.CntsLsnAction?p_process=listPage#non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q-jHQIUB69s&amp;list=PLhzBuObIigYN_755Jg4hxFEiLdRLrKE62&amp;index=2" TargetMode="External"/><Relationship Id="rId4" Type="http://schemas.openxmlformats.org/officeDocument/2006/relationships/hyperlink" Target="https://www.youtube.com/watch?v=6m47_OfiXnw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rAV01I3fVQ?feature=oembed" TargetMode="External"/><Relationship Id="rId6" Type="http://schemas.openxmlformats.org/officeDocument/2006/relationships/image" Target="../media/image70.png"/><Relationship Id="rId5" Type="http://schemas.openxmlformats.org/officeDocument/2006/relationships/customXml" Target="../ink/ink1.xml"/><Relationship Id="rId4" Type="http://schemas.openxmlformats.org/officeDocument/2006/relationships/hyperlink" Target="https://www.youtube.com/watch?v=SrAV01I3fVQ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95964" y="2296632"/>
            <a:ext cx="10694239" cy="362570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endParaRPr lang="en-US" altLang="ko-KR" sz="5555" dirty="0">
              <a:latin typeface="+mj-lt"/>
              <a:ea typeface="Malgun Gothic"/>
              <a:cs typeface="Malgun Gothic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br>
              <a:rPr lang="en-US" altLang="ko-KR" dirty="0">
                <a:latin typeface="+mj-lt"/>
                <a:ea typeface="Malgun Gothic"/>
                <a:cs typeface="Malgun Gothic"/>
              </a:rPr>
            </a:br>
            <a:r>
              <a:rPr lang="en-US" altLang="ko-KR" sz="44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4</a:t>
            </a:r>
            <a:r>
              <a:rPr lang="ko-KR" altLang="en-US" sz="44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차시</a:t>
            </a:r>
          </a:p>
          <a:p>
            <a:pPr>
              <a:buSzPct val="25000"/>
              <a:defRPr lang="en-US" altLang="ko-KR"/>
            </a:pP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 </a:t>
            </a:r>
            <a:br>
              <a:rPr lang="en-US" altLang="ko-KR" b="1" dirty="0">
                <a:latin typeface="+mj-lt"/>
                <a:ea typeface="1HoonDdukbokki R" panose="02020603020101020101" pitchFamily="18" charset="-127"/>
                <a:cs typeface="Malgun Gothic"/>
              </a:rPr>
            </a:br>
            <a:r>
              <a:rPr lang="ko-KR" altLang="en-US" b="1" dirty="0">
                <a:latin typeface="+mj-lt"/>
                <a:ea typeface="1HoonDdukbokki R" panose="02020603020101020101" pitchFamily="18" charset="-127"/>
                <a:cs typeface="Malgun Gothic"/>
              </a:rPr>
              <a:t>너도 나도 두유를 먹어요</a:t>
            </a:r>
            <a:r>
              <a:rPr lang="en-US" altLang="ko-KR" b="1" dirty="0">
                <a:latin typeface="+mj-lt"/>
                <a:ea typeface="1HoonDdukbokki R" panose="02020603020101020101" pitchFamily="18" charset="-127"/>
                <a:cs typeface="Malgun Gothic"/>
              </a:rPr>
              <a:t>.</a:t>
            </a:r>
            <a:br>
              <a:rPr lang="ko-KR" dirty="0">
                <a:latin typeface="+mj-lt"/>
                <a:ea typeface="1HoonDdukbokki R" panose="02020603020101020101" pitchFamily="18" charset="-127"/>
                <a:cs typeface="Malgun Gothic"/>
              </a:rPr>
            </a:br>
            <a:endParaRPr lang="ko-KR" dirty="0"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6" name="Picture 85"/>
          <p:cNvPicPr/>
          <p:nvPr/>
        </p:nvPicPr>
        <p:blipFill rotWithShape="1">
          <a:blip r:embed="rId3">
            <a:lum/>
          </a:blip>
          <a:srcRect/>
          <a:stretch>
            <a:fillRect/>
          </a:stretch>
        </p:blipFill>
        <p:spPr>
          <a:xfrm>
            <a:off x="0" y="0"/>
            <a:ext cx="2575560" cy="2194560"/>
          </a:xfrm>
          <a:prstGeom prst="rect">
            <a:avLst/>
          </a:prstGeom>
        </p:spPr>
      </p:pic>
      <p:sp>
        <p:nvSpPr>
          <p:cNvPr id="87" name="TextBox 86"/>
          <p:cNvSpPr txBox="1"/>
          <p:nvPr/>
        </p:nvSpPr>
        <p:spPr>
          <a:xfrm>
            <a:off x="224616" y="579457"/>
            <a:ext cx="2350944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ko-KR" altLang="en-US" sz="3100" b="1" dirty="0" err="1">
                <a:solidFill>
                  <a:srgbClr val="800080"/>
                </a:solidFill>
                <a:latin typeface="+mj-lt"/>
                <a:ea typeface="1HoonDdukbokki R" panose="02020603020101020101" pitchFamily="18" charset="-127"/>
              </a:rPr>
              <a:t>유아.유치</a:t>
            </a:r>
            <a:r>
              <a:rPr lang="ko-KR" altLang="en-US" sz="3100" b="1" dirty="0">
                <a:solidFill>
                  <a:srgbClr val="800080"/>
                </a:solidFill>
                <a:latin typeface="+mj-lt"/>
                <a:ea typeface="1HoonDdukbokki R" panose="02020603020101020101" pitchFamily="18" charset="-127"/>
              </a:rPr>
              <a:t> </a:t>
            </a:r>
            <a:r>
              <a:rPr lang="en-US" altLang="ko-KR" sz="3100" b="1" dirty="0">
                <a:solidFill>
                  <a:srgbClr val="800080"/>
                </a:solidFill>
                <a:latin typeface="+mj-lt"/>
                <a:ea typeface="1HoonDdukbokki R" panose="02020603020101020101" pitchFamily="18" charset="-127"/>
              </a:rPr>
              <a:t>B</a:t>
            </a:r>
          </a:p>
        </p:txBody>
      </p:sp>
      <p:pic>
        <p:nvPicPr>
          <p:cNvPr id="88" name="Picture 87"/>
          <p:cNvPicPr/>
          <p:nvPr/>
        </p:nvPicPr>
        <p:blipFill rotWithShape="1">
          <a:blip r:embed="rId4">
            <a:lum/>
          </a:blip>
          <a:srcRect/>
          <a:stretch>
            <a:fillRect/>
          </a:stretch>
        </p:blipFill>
        <p:spPr>
          <a:xfrm>
            <a:off x="440710" y="5601268"/>
            <a:ext cx="11312968" cy="332208"/>
          </a:xfrm>
          <a:prstGeom prst="rect">
            <a:avLst/>
          </a:prstGeom>
        </p:spPr>
      </p:pic>
      <p:pic>
        <p:nvPicPr>
          <p:cNvPr id="2" name="Picture 2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FDA2E825-9FDB-4409-A899-5F57EEC902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675" y="400050"/>
            <a:ext cx="2152650" cy="2152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09962" y="16213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dirty="0"/>
              <a:t>&lt;</a:t>
            </a:r>
            <a:r>
              <a:rPr lang="ko-KR" altLang="en-US" dirty="0">
                <a:solidFill>
                  <a:srgbClr val="FF0000"/>
                </a:solidFill>
              </a:rPr>
              <a:t>단어 찾기</a:t>
            </a:r>
            <a:r>
              <a:rPr lang="ko-KR" dirty="0"/>
              <a:t>&gt; </a:t>
            </a:r>
            <a:r>
              <a:rPr lang="ko-KR" altLang="en-US" b="1" dirty="0">
                <a:solidFill>
                  <a:schemeClr val="accent6">
                    <a:lumMod val="70000"/>
                  </a:schemeClr>
                </a:solidFill>
              </a:rPr>
              <a:t>이야기 속 단어를 찾아 봐요</a:t>
            </a:r>
            <a:r>
              <a:rPr lang="en-US" altLang="ko-KR" b="1" dirty="0">
                <a:solidFill>
                  <a:schemeClr val="accent6">
                    <a:lumMod val="70000"/>
                  </a:schemeClr>
                </a:solidFill>
              </a:rPr>
              <a:t>.</a:t>
            </a:r>
            <a:endParaRPr lang="ko-KR" altLang="en-US" b="1" dirty="0">
              <a:solidFill>
                <a:schemeClr val="bg2">
                  <a:lumMod val="7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food&#10;&#10;Description automatically generated">
            <a:extLst>
              <a:ext uri="{FF2B5EF4-FFF2-40B4-BE49-F238E27FC236}">
                <a16:creationId xmlns:a16="http://schemas.microsoft.com/office/drawing/2014/main" id="{C0127F41-965B-4F63-A1B1-73C5D39C96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29" y="3422669"/>
            <a:ext cx="4569913" cy="2760273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C4CEC1B0-E103-4D2D-B048-B031A31F0F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941" y="2166259"/>
            <a:ext cx="6480699" cy="40166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07382" y="546434"/>
            <a:ext cx="1423287" cy="1437105"/>
          </a:xfrm>
          <a:prstGeom prst="rect">
            <a:avLst/>
          </a:prstGeom>
        </p:spPr>
      </p:pic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r>
              <a:rPr lang="ko-KR" altLang="en-US" dirty="0"/>
              <a:t>             소리 내서 읽어 보세요.</a:t>
            </a:r>
            <a:r>
              <a:rPr lang="ko-KR" altLang="en-US" b="1" dirty="0">
                <a:solidFill>
                  <a:schemeClr val="bg2">
                    <a:lumMod val="70000"/>
                  </a:schemeClr>
                </a:solidFill>
                <a:latin typeface="Malgun Gothic"/>
                <a:ea typeface="Malgun Gothic"/>
                <a:cs typeface="Malgun Gothic"/>
              </a:rPr>
              <a:t> </a:t>
            </a: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560174"/>
            <a:ext cx="10515600" cy="4616789"/>
          </a:xfrm>
        </p:spPr>
        <p:txBody>
          <a:bodyPr>
            <a:normAutofit fontScale="40000" lnSpcReduction="20000"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Char char="•"/>
              <a:defRPr lang="en-US" altLang="ko-KR"/>
            </a:pPr>
            <a:endParaRPr lang="ko-KR" altLang="en-US" sz="15500" b="1" dirty="0">
              <a:solidFill>
                <a:schemeClr val="accent1">
                  <a:lumMod val="80000"/>
                  <a:lumOff val="20000"/>
                </a:schemeClr>
              </a:solidFill>
              <a:latin typeface="Arial Black"/>
            </a:endParaRP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 </a:t>
            </a: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kumimoji="0" lang="ko-KR" altLang="en-US" sz="21250" b="1" i="0" u="none" strike="noStrike" kern="1200" cap="none" normalizeH="0" dirty="0">
              <a:solidFill>
                <a:srgbClr val="E78AA8"/>
              </a:solidFill>
              <a:latin typeface="Arial Black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 </a:t>
            </a:r>
            <a:endParaRPr lang="ko-KR" altLang="en-US" sz="21250" b="1" dirty="0">
              <a:solidFill>
                <a:srgbClr val="563E11"/>
              </a:solidFill>
              <a:latin typeface="Arial Black"/>
            </a:endParaRPr>
          </a:p>
          <a:p>
            <a:pPr>
              <a:defRPr lang="en-US" altLang="ko-KR"/>
            </a:pPr>
            <a:endParaRPr lang="ko-KR" altLang="en-US" sz="15500" b="1" dirty="0">
              <a:latin typeface="Arial Black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5145" y="2050382"/>
            <a:ext cx="3743158" cy="367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en-US" sz="2200"/>
          </a:p>
        </p:txBody>
      </p:sp>
      <p:sp>
        <p:nvSpPr>
          <p:cNvPr id="6" name="TextBox 5"/>
          <p:cNvSpPr txBox="1"/>
          <p:nvPr/>
        </p:nvSpPr>
        <p:spPr>
          <a:xfrm>
            <a:off x="1732279" y="2189735"/>
            <a:ext cx="2067364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lang="ko-KR" altLang="en-US" sz="6600" b="1">
                <a:solidFill>
                  <a:srgbClr val="C00000"/>
                </a:solidFill>
                <a:latin typeface="Arial Black"/>
              </a:rPr>
              <a:t>구두</a:t>
            </a:r>
            <a:endParaRPr lang="ko-KR" altLang="en-US" sz="6600" b="1" dirty="0">
              <a:solidFill>
                <a:srgbClr val="C00000"/>
              </a:solidFill>
              <a:latin typeface="Arial Black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71290" y="2049695"/>
            <a:ext cx="2106848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lang="ko-KR" altLang="en-US" sz="6600" b="1">
                <a:solidFill>
                  <a:schemeClr val="accent2">
                    <a:lumMod val="75000"/>
                  </a:schemeClr>
                </a:solidFill>
                <a:latin typeface="Arial Black"/>
              </a:rPr>
              <a:t>기도</a:t>
            </a:r>
            <a:endParaRPr kumimoji="0" lang="ko-KR" altLang="en-US" sz="6600" b="1" i="0" u="none" strike="noStrike" kern="1200" cap="none" normalizeH="0" dirty="0">
              <a:solidFill>
                <a:schemeClr val="accent2">
                  <a:lumMod val="75000"/>
                </a:schemeClr>
              </a:solidFill>
              <a:latin typeface="Arial Blac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92262" y="2049695"/>
            <a:ext cx="210684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6600" b="1" dirty="0">
                <a:solidFill>
                  <a:schemeClr val="accent4">
                    <a:lumMod val="75000"/>
                  </a:schemeClr>
                </a:solidFill>
                <a:latin typeface="Arial Black"/>
              </a:rPr>
              <a:t>나도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14132" y="4331441"/>
            <a:ext cx="235417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6600" b="1">
                <a:solidFill>
                  <a:schemeClr val="accent1">
                    <a:lumMod val="75000"/>
                  </a:schemeClr>
                </a:solidFill>
                <a:latin typeface="Arial Black"/>
              </a:rPr>
              <a:t>너도</a:t>
            </a:r>
            <a:endParaRPr lang="ko-KR" altLang="en-US" sz="6600" b="1" dirty="0">
              <a:solidFill>
                <a:schemeClr val="accent1">
                  <a:lumMod val="75000"/>
                </a:schemeClr>
              </a:solidFill>
              <a:latin typeface="Arial Black"/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C810764E-222B-430D-911C-522F2F2CBE3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A94D78-491E-4FDC-A746-FA28BCB3AF7B}"/>
              </a:ext>
            </a:extLst>
          </p:cNvPr>
          <p:cNvSpPr txBox="1"/>
          <p:nvPr/>
        </p:nvSpPr>
        <p:spPr>
          <a:xfrm>
            <a:off x="7278138" y="4157957"/>
            <a:ext cx="19430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accent6">
                    <a:lumMod val="75000"/>
                  </a:schemeClr>
                </a:solidFill>
              </a:rPr>
              <a:t>두유</a:t>
            </a:r>
            <a:endParaRPr lang="en-US" sz="66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1"/>
      <p:bldP spid="8" grpId="2"/>
      <p:bldP spid="9" grpId="3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1957" y="2734298"/>
            <a:ext cx="6050962" cy="31321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</a:t>
            </a:r>
            <a:endParaRPr lang="en-US" altLang="ko-KR" sz="19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  </a:t>
            </a:r>
            <a:r>
              <a:rPr lang="en-US" altLang="ko-KR" sz="19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+mj-cs"/>
              </a:rPr>
              <a:t> </a:t>
            </a:r>
            <a:endParaRPr lang="en-US" altLang="ko-KR" sz="1900" kern="1200" dirty="0">
              <a:solidFill>
                <a:schemeClr val="accent1">
                  <a:lumMod val="60000"/>
                  <a:lumOff val="40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  <a:cs typeface="Arial"/>
            </a:endParaRPr>
          </a:p>
        </p:txBody>
      </p:sp>
      <p:sp>
        <p:nvSpPr>
          <p:cNvPr id="4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ACCA3034-069C-4604-B6D3-0EB749F08A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4781961"/>
              </p:ext>
            </p:extLst>
          </p:nvPr>
        </p:nvGraphicFramePr>
        <p:xfrm>
          <a:off x="2911876" y="107127"/>
          <a:ext cx="4829452" cy="60957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Document" r:id="rId3" imgW="5942845" imgH="7502065" progId="Word.Document.12">
                  <p:embed/>
                </p:oleObj>
              </mc:Choice>
              <mc:Fallback>
                <p:oleObj name="Document" r:id="rId3" imgW="5942845" imgH="750206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11876" y="107127"/>
                        <a:ext cx="4829452" cy="60957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6E059EEA-0F1E-4870-80D4-BA41702B9354}"/>
              </a:ext>
            </a:extLst>
          </p:cNvPr>
          <p:cNvSpPr txBox="1"/>
          <p:nvPr/>
        </p:nvSpPr>
        <p:spPr>
          <a:xfrm>
            <a:off x="8680247" y="1649045"/>
            <a:ext cx="23839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+mj-lt"/>
              </a:rPr>
              <a:t>        </a:t>
            </a:r>
            <a:r>
              <a:rPr lang="ko-KR" alt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자음 </a:t>
            </a:r>
            <a:r>
              <a:rPr lang="ko-KR" altLang="en-US" sz="3200" b="1" dirty="0">
                <a:solidFill>
                  <a:srgbClr val="7030A0"/>
                </a:solidFill>
                <a:latin typeface="+mj-lt"/>
                <a:ea typeface="1HoonDdukbokki R" panose="02020603020101020101" pitchFamily="18" charset="-127"/>
              </a:rPr>
              <a:t>ㄷ</a:t>
            </a:r>
            <a:r>
              <a:rPr lang="ko-KR" alt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을 </a:t>
            </a:r>
            <a:endParaRPr lang="en-US" altLang="ko-KR" sz="28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</a:endParaRPr>
          </a:p>
          <a:p>
            <a:r>
              <a:rPr lang="ko-KR" alt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찾아 볼까요</a:t>
            </a:r>
            <a:r>
              <a:rPr lang="en-US" altLang="ko-KR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?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C18E1DE-22E9-490A-B77E-19620354554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8680247" y="1579455"/>
            <a:ext cx="530546" cy="52518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96FD88CA-11C0-4E79-A3E4-F22126622EE1}"/>
              </a:ext>
            </a:extLst>
          </p:cNvPr>
          <p:cNvSpPr/>
          <p:nvPr/>
        </p:nvSpPr>
        <p:spPr>
          <a:xfrm>
            <a:off x="2530136" y="985421"/>
            <a:ext cx="1793289" cy="1669002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84D4FF4-F354-44A5-96FE-593505FC730D}"/>
              </a:ext>
            </a:extLst>
          </p:cNvPr>
          <p:cNvSpPr/>
          <p:nvPr/>
        </p:nvSpPr>
        <p:spPr>
          <a:xfrm>
            <a:off x="4635623" y="3584182"/>
            <a:ext cx="1793289" cy="1669002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495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406986" y="843653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406986" y="892751"/>
            <a:ext cx="2743200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오늘 배운 단어에서 어떤 자음을 찾을 수 있나요?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네.</a:t>
            </a:r>
          </a:p>
          <a:p>
            <a:r>
              <a:rPr lang="ko-KR" altLang="en-US" dirty="0">
                <a:ea typeface="맑은 고딕"/>
                <a:cs typeface="Arial"/>
              </a:rPr>
              <a:t>모두 </a:t>
            </a:r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ㄷ</a:t>
            </a:r>
            <a:r>
              <a:rPr lang="ko-KR" altLang="en-US" dirty="0">
                <a:ea typeface="맑은 고딕"/>
                <a:cs typeface="Arial"/>
              </a:rPr>
              <a:t>자음이 나와요.</a:t>
            </a:r>
          </a:p>
          <a:p>
            <a:r>
              <a:rPr lang="ko-KR" altLang="en-US" dirty="0">
                <a:ea typeface="맑은 고딕"/>
                <a:cs typeface="Arial"/>
              </a:rPr>
              <a:t>다 함께 </a:t>
            </a:r>
            <a:r>
              <a:rPr lang="en-US" altLang="ko-KR" dirty="0">
                <a:ea typeface="맑은 고딕"/>
                <a:cs typeface="Arial"/>
              </a:rPr>
              <a:t>‘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디귿</a:t>
            </a:r>
            <a:r>
              <a:rPr lang="en-US" altLang="ko-KR" sz="2000" dirty="0">
                <a:solidFill>
                  <a:srgbClr val="FFC000"/>
                </a:solidFill>
                <a:ea typeface="맑은 고딕"/>
                <a:cs typeface="Arial"/>
              </a:rPr>
              <a:t>’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하고 말하면서 순서에 따라 써 볼까요?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en-US" dirty="0"/>
              <a:t>(</a:t>
            </a:r>
            <a:r>
              <a:rPr lang="ko-KR" altLang="en-US" dirty="0"/>
              <a:t>클릭</a:t>
            </a:r>
            <a:r>
              <a:rPr lang="en-US" altLang="ko-KR" dirty="0"/>
              <a:t>-</a:t>
            </a:r>
            <a:r>
              <a:rPr lang="ko-KR" altLang="en-US" dirty="0"/>
              <a:t>동영상 재생</a:t>
            </a:r>
            <a:r>
              <a:rPr lang="en-US" altLang="ko-KR" dirty="0"/>
              <a:t>)</a:t>
            </a:r>
            <a:endParaRPr lang="en-US" dirty="0"/>
          </a:p>
          <a:p>
            <a:endParaRPr lang="ko-KR" altLang="en-US" dirty="0">
              <a:ea typeface="맑은 고딕"/>
              <a:cs typeface="Arial"/>
            </a:endParaRP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B256444D-8A80-4A7B-8388-E6B35E42C0D5}"/>
              </a:ext>
            </a:extLst>
          </p:cNvPr>
          <p:cNvSpPr/>
          <p:nvPr/>
        </p:nvSpPr>
        <p:spPr>
          <a:xfrm>
            <a:off x="406986" y="4163627"/>
            <a:ext cx="2746076" cy="191800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D1F484-35C7-4D41-9F03-4B5670F299A1}"/>
              </a:ext>
            </a:extLst>
          </p:cNvPr>
          <p:cNvSpPr txBox="1"/>
          <p:nvPr/>
        </p:nvSpPr>
        <p:spPr>
          <a:xfrm>
            <a:off x="543935" y="4489799"/>
            <a:ext cx="232915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ㄷ</a:t>
            </a:r>
            <a:r>
              <a:rPr lang="ko-KR" altLang="en-US" dirty="0"/>
              <a:t>으로 만들 수 있는 단어들을</a:t>
            </a:r>
            <a:endParaRPr lang="en-US" altLang="ko-KR" dirty="0"/>
          </a:p>
          <a:p>
            <a:r>
              <a:rPr lang="ko-KR" altLang="en-US" dirty="0"/>
              <a:t>함께 따라 읽어 봐요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" name="Moviecreator_5-5-2020_42019_PM">
            <a:hlinkClick r:id="" action="ppaction://media"/>
            <a:extLst>
              <a:ext uri="{FF2B5EF4-FFF2-40B4-BE49-F238E27FC236}">
                <a16:creationId xmlns:a16="http://schemas.microsoft.com/office/drawing/2014/main" id="{6B558899-307A-4E72-A685-CE61EDFF9D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6042" y="488674"/>
            <a:ext cx="7788275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596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1" y="2974019"/>
            <a:ext cx="3168503" cy="167788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dirty="0">
                <a:ea typeface="맑은 고딕"/>
                <a:cs typeface="Arial"/>
              </a:rPr>
              <a:t>하나</a:t>
            </a:r>
            <a:r>
              <a:rPr lang="en-US" altLang="ko-KR" dirty="0">
                <a:ea typeface="맑은 고딕"/>
                <a:cs typeface="Arial"/>
              </a:rPr>
              <a:t>, </a:t>
            </a:r>
            <a:r>
              <a:rPr lang="ko-KR" altLang="en-US" dirty="0">
                <a:ea typeface="맑은 고딕"/>
                <a:cs typeface="Arial"/>
              </a:rPr>
              <a:t>둘 순서에 따라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3600" b="1" dirty="0">
                <a:solidFill>
                  <a:srgbClr val="FF0000"/>
                </a:solidFill>
                <a:ea typeface="맑은 고딕"/>
                <a:cs typeface="Arial"/>
              </a:rPr>
              <a:t>ㄷ</a:t>
            </a:r>
            <a:r>
              <a:rPr lang="ko-KR" altLang="en-US" sz="2000" dirty="0">
                <a:ea typeface="맑은 고딕"/>
                <a:cs typeface="Arial"/>
              </a:rPr>
              <a:t>을</a:t>
            </a:r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 </a:t>
            </a:r>
            <a:r>
              <a:rPr lang="ko-KR" altLang="en-US" dirty="0"/>
              <a:t>알록달록</a:t>
            </a:r>
            <a:endParaRPr lang="en-US" altLang="ko-KR" dirty="0"/>
          </a:p>
          <a:p>
            <a:r>
              <a:rPr lang="ko-KR" altLang="en-US" dirty="0"/>
              <a:t>색연필로 따라 써 봐요</a:t>
            </a:r>
            <a:r>
              <a:rPr lang="en-US" altLang="ko-KR" dirty="0"/>
              <a:t>!</a:t>
            </a:r>
            <a:r>
              <a:rPr lang="ko-KR" altLang="en-US" dirty="0"/>
              <a:t> </a:t>
            </a:r>
            <a:endParaRPr lang="en-US" altLang="ko-KR" dirty="0"/>
          </a:p>
        </p:txBody>
      </p:sp>
      <p:pic>
        <p:nvPicPr>
          <p:cNvPr id="4" name="Picture 3" descr="A close up of a device&#10;&#10;Description automatically generated">
            <a:extLst>
              <a:ext uri="{FF2B5EF4-FFF2-40B4-BE49-F238E27FC236}">
                <a16:creationId xmlns:a16="http://schemas.microsoft.com/office/drawing/2014/main" id="{387D790A-B2AF-4E86-AB28-F18440A1F0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291" y="183013"/>
            <a:ext cx="4282440" cy="599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82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>
                <a:solidFill>
                  <a:srgbClr val="6D7709"/>
                </a:solidFill>
                <a:ea typeface="맑은 고딕"/>
                <a:cs typeface="Arial"/>
              </a:rPr>
              <a:t>ㄷ</a:t>
            </a:r>
            <a:r>
              <a:rPr lang="ko-KR" altLang="en-US" dirty="0">
                <a:solidFill>
                  <a:schemeClr val="accent6">
                    <a:lumMod val="50000"/>
                  </a:schemeClr>
                </a:solidFill>
                <a:ea typeface="맑은 고딕"/>
                <a:cs typeface="Arial"/>
              </a:rPr>
              <a:t>과</a:t>
            </a:r>
            <a:r>
              <a:rPr lang="ko-KR" altLang="en-US" dirty="0">
                <a:ea typeface="맑은 고딕"/>
                <a:cs typeface="Arial"/>
              </a:rPr>
              <a:t> </a:t>
            </a:r>
            <a:r>
              <a:rPr lang="ko-KR" altLang="en-US" sz="3600" b="1" dirty="0">
                <a:solidFill>
                  <a:schemeClr val="accent4">
                    <a:lumMod val="75000"/>
                  </a:schemeClr>
                </a:solidFill>
                <a:ea typeface="맑은 고딕"/>
                <a:cs typeface="Arial"/>
              </a:rPr>
              <a:t>ㅏ</a:t>
            </a:r>
            <a:r>
              <a:rPr lang="ko-KR" altLang="en-US" dirty="0">
                <a:ea typeface="맑은 고딕"/>
                <a:cs typeface="Arial"/>
              </a:rPr>
              <a:t>가 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다 </a:t>
            </a:r>
            <a:r>
              <a:rPr lang="ko-KR" altLang="en-US" sz="4800" b="1" dirty="0">
                <a:solidFill>
                  <a:srgbClr val="6D7709"/>
                </a:solidFill>
                <a:ea typeface="맑은 고딕"/>
                <a:cs typeface="Arial"/>
              </a:rPr>
              <a:t>리</a:t>
            </a:r>
            <a:endParaRPr lang="en-US" altLang="ko-KR" sz="4800" b="1" dirty="0">
              <a:solidFill>
                <a:srgbClr val="6D7709"/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89527FE-F863-4C55-93EA-467CF3AE8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025" y="100965"/>
            <a:ext cx="4305300" cy="598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95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674531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3108572" cy="18103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4000" b="1" dirty="0">
                <a:solidFill>
                  <a:srgbClr val="FFFF00"/>
                </a:solidFill>
                <a:ea typeface="맑은 고딕"/>
                <a:cs typeface="Arial"/>
              </a:rPr>
              <a:t>ㄷ</a:t>
            </a:r>
            <a:r>
              <a:rPr lang="ko-KR" altLang="en-US" dirty="0">
                <a:ea typeface="맑은 고딕"/>
                <a:cs typeface="Arial"/>
              </a:rPr>
              <a:t>과 </a:t>
            </a:r>
            <a:r>
              <a:rPr lang="ko-KR" altLang="en-US" sz="36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ㅏ</a:t>
            </a:r>
            <a:r>
              <a:rPr lang="ko-KR" altLang="en-US" dirty="0">
                <a:ea typeface="맑은 고딕"/>
                <a:cs typeface="Arial"/>
              </a:rPr>
              <a:t>와</a:t>
            </a:r>
            <a:r>
              <a:rPr lang="ko-KR" altLang="en-US" sz="3200" b="1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받침 </a:t>
            </a:r>
            <a:r>
              <a:rPr lang="ko-KR" altLang="en-US" sz="3600" b="1" dirty="0">
                <a:solidFill>
                  <a:schemeClr val="tx2">
                    <a:lumMod val="75000"/>
                  </a:schemeClr>
                </a:solidFill>
                <a:ea typeface="맑은 고딕"/>
                <a:cs typeface="Arial"/>
              </a:rPr>
              <a:t>ㄹ</a:t>
            </a:r>
            <a:r>
              <a:rPr lang="ko-KR" altLang="en-US" dirty="0">
                <a:ea typeface="맑은 고딕"/>
                <a:cs typeface="Arial"/>
              </a:rPr>
              <a:t>이 만나서 </a:t>
            </a:r>
            <a:r>
              <a:rPr lang="ko-KR" altLang="en-US" sz="4800" b="1" dirty="0">
                <a:solidFill>
                  <a:schemeClr val="accent4"/>
                </a:solidFill>
                <a:ea typeface="맑은 고딕"/>
                <a:cs typeface="Arial"/>
              </a:rPr>
              <a:t>달</a:t>
            </a:r>
            <a:r>
              <a:rPr lang="en-US" altLang="ko-KR" sz="4800" b="1" dirty="0">
                <a:solidFill>
                  <a:srgbClr val="E2F814"/>
                </a:solidFill>
                <a:ea typeface="맑은 고딕"/>
                <a:cs typeface="Arial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ea typeface="맑은 고딕"/>
                <a:cs typeface="Arial"/>
              </a:rPr>
              <a:t>함께 따라 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FCF82118-BD57-4969-AED5-4989FF0C4A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553" y="172403"/>
            <a:ext cx="4274820" cy="600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575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19" y="2510408"/>
            <a:ext cx="3727797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4" y="3095625"/>
            <a:ext cx="3232860" cy="20774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>
                <a:solidFill>
                  <a:srgbClr val="0070C0"/>
                </a:solidFill>
                <a:ea typeface="맑은 고딕"/>
                <a:cs typeface="Arial"/>
              </a:rPr>
              <a:t>ㄷ</a:t>
            </a:r>
            <a:r>
              <a:rPr lang="ko-KR" altLang="en-US" dirty="0">
                <a:ea typeface="맑은 고딕"/>
                <a:cs typeface="Arial"/>
              </a:rPr>
              <a:t>과 </a:t>
            </a:r>
            <a:r>
              <a:rPr lang="ko-KR" altLang="en-US" sz="3600" b="1" dirty="0">
                <a:solidFill>
                  <a:srgbClr val="3333FF"/>
                </a:solidFill>
                <a:ea typeface="맑은 고딕"/>
                <a:cs typeface="Arial"/>
              </a:rPr>
              <a:t>ㅗ</a:t>
            </a:r>
            <a:r>
              <a:rPr lang="ko-KR" altLang="en-US" dirty="0">
                <a:ea typeface="맑은 고딕"/>
                <a:cs typeface="Arial"/>
              </a:rPr>
              <a:t> 와 받침</a:t>
            </a:r>
            <a:r>
              <a:rPr lang="ko-KR" altLang="en-US" sz="3200" b="1" dirty="0">
                <a:solidFill>
                  <a:srgbClr val="00CCFF"/>
                </a:solidFill>
                <a:ea typeface="맑은 고딕"/>
                <a:cs typeface="Arial"/>
              </a:rPr>
              <a:t>ㅇ</a:t>
            </a:r>
            <a:r>
              <a:rPr lang="ko-KR" altLang="en-US" dirty="0">
                <a:ea typeface="맑은 고딕"/>
                <a:cs typeface="Arial"/>
              </a:rPr>
              <a:t>이 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rgbClr val="4BD1FB"/>
                </a:solidFill>
                <a:ea typeface="맑은 고딕"/>
                <a:cs typeface="Arial"/>
              </a:rPr>
              <a:t>동그라미</a:t>
            </a:r>
            <a:endParaRPr lang="en-US" altLang="ko-KR" sz="4800" b="1" dirty="0">
              <a:solidFill>
                <a:srgbClr val="1F8BA1"/>
              </a:solidFill>
              <a:ea typeface="맑은 고딕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ea typeface="맑은 고딕"/>
                <a:cs typeface="Arial"/>
              </a:rPr>
              <a:t>함께 따라 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7F814889-AC87-408E-B6EF-32FC7CBE33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597" y="74295"/>
            <a:ext cx="4351020" cy="604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7373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63A5030C-FB5A-4050-9633-2A71D56A1EC9}"/>
              </a:ext>
            </a:extLst>
          </p:cNvPr>
          <p:cNvSpPr/>
          <p:nvPr/>
        </p:nvSpPr>
        <p:spPr>
          <a:xfrm>
            <a:off x="138898" y="1476552"/>
            <a:ext cx="1856520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DE5A9A-C0C4-4011-844A-CAA5FA1E3206}"/>
              </a:ext>
            </a:extLst>
          </p:cNvPr>
          <p:cNvSpPr txBox="1"/>
          <p:nvPr/>
        </p:nvSpPr>
        <p:spPr>
          <a:xfrm>
            <a:off x="91097" y="2063642"/>
            <a:ext cx="16081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BA08C8"/>
                </a:solidFill>
              </a:rPr>
              <a:t>그림에 맞는 </a:t>
            </a:r>
            <a:endParaRPr lang="en-US" altLang="ko-KR" sz="2000" dirty="0">
              <a:solidFill>
                <a:srgbClr val="BA08C8"/>
              </a:solidFill>
            </a:endParaRPr>
          </a:p>
          <a:p>
            <a:r>
              <a:rPr lang="ko-KR" altLang="en-US" sz="2000" dirty="0">
                <a:solidFill>
                  <a:srgbClr val="BA08C8"/>
                </a:solidFill>
              </a:rPr>
              <a:t>단어에</a:t>
            </a:r>
            <a:endParaRPr lang="en-US" altLang="ko-KR" sz="2000" dirty="0">
              <a:solidFill>
                <a:srgbClr val="BA08C8"/>
              </a:solidFill>
            </a:endParaRPr>
          </a:p>
          <a:p>
            <a:r>
              <a:rPr lang="ko-KR" altLang="en-US" sz="2000" dirty="0">
                <a:solidFill>
                  <a:srgbClr val="BA08C8"/>
                </a:solidFill>
              </a:rPr>
              <a:t>선을 그어요</a:t>
            </a:r>
            <a:r>
              <a:rPr lang="en-US" altLang="ko-KR" dirty="0"/>
              <a:t>.</a:t>
            </a:r>
          </a:p>
        </p:txBody>
      </p:sp>
      <p:pic>
        <p:nvPicPr>
          <p:cNvPr id="4" name="Picture 3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C3CB8108-B73E-44FF-858F-137E3ACE04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24" y="46545"/>
            <a:ext cx="6612223" cy="606552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FBA8427-84D3-419D-BAB5-232D21514F14}"/>
                  </a:ext>
                </a:extLst>
              </p14:cNvPr>
              <p14:cNvContentPartPr/>
              <p14:nvPr/>
            </p14:nvContentPartPr>
            <p14:xfrm>
              <a:off x="5807698" y="1405618"/>
              <a:ext cx="1258200" cy="3456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FBA8427-84D3-419D-BAB5-232D21514F1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69898" y="1367818"/>
                <a:ext cx="1334160" cy="353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5437AF47-0EDC-4D63-829E-99D8B68D569D}"/>
                  </a:ext>
                </a:extLst>
              </p14:cNvPr>
              <p14:cNvContentPartPr/>
              <p14:nvPr/>
            </p14:nvContentPartPr>
            <p14:xfrm>
              <a:off x="5818498" y="3112378"/>
              <a:ext cx="135864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5437AF47-0EDC-4D63-829E-99D8B68D569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80698" y="3074218"/>
                <a:ext cx="1434600" cy="7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417B5978-78EF-4FD8-B5A0-2080336E1DC3}"/>
                  </a:ext>
                </a:extLst>
              </p14:cNvPr>
              <p14:cNvContentPartPr/>
              <p14:nvPr/>
            </p14:nvContentPartPr>
            <p14:xfrm>
              <a:off x="5865298" y="1305178"/>
              <a:ext cx="1308960" cy="359604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417B5978-78EF-4FD8-B5A0-2080336E1DC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827138" y="1267378"/>
                <a:ext cx="1384920" cy="36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8942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9" name="Google Shape;99;p3"/>
          <p:cNvSpPr txBox="1">
            <a:spLocks noGrp="1"/>
          </p:cNvSpPr>
          <p:nvPr/>
        </p:nvSpPr>
        <p:spPr>
          <a:xfrm>
            <a:off x="1652395" y="121955"/>
            <a:ext cx="9078495" cy="1005459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91424" tIns="45700" rIns="91424" bIns="45700" anchor="ctr" anchorCtr="0">
            <a:normAutofit fontScale="62500" lnSpcReduction="20000"/>
          </a:bodyPr>
          <a:lstStyle/>
          <a:p>
            <a:pPr>
              <a:defRPr lang="en-US" altLang="ko-KR"/>
            </a:pPr>
            <a:r>
              <a:rPr kumimoji="0" lang="ko-KR" altLang="en-US" sz="4400" b="0" i="0" u="none" strike="noStrike" kern="1200" cap="none" normalizeH="0" dirty="0">
                <a:solidFill>
                  <a:schemeClr val="accent4">
                    <a:lumMod val="7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endParaRPr lang="ko-KR" altLang="en-US" sz="4400" dirty="0">
              <a:latin typeface="+mj-lt"/>
            </a:endParaRPr>
          </a:p>
          <a:p>
            <a:pPr>
              <a:defRPr lang="en-US" altLang="ko-KR"/>
            </a:pPr>
            <a:r>
              <a:rPr lang="ko-KR" altLang="en-US" sz="4400" dirty="0">
                <a:latin typeface="+mj-lt"/>
              </a:rPr>
              <a:t>  </a:t>
            </a:r>
            <a:r>
              <a:rPr lang="ko-KR" altLang="en-US" sz="6400" dirty="0">
                <a:latin typeface="+mj-lt"/>
                <a:ea typeface="1HoonDdukbokki R" panose="02020603020101020101" pitchFamily="18" charset="-127"/>
              </a:rPr>
              <a:t>동화 보고 이야기해요 </a:t>
            </a:r>
            <a:r>
              <a:rPr lang="ko-KR" altLang="en-US" sz="6400" dirty="0">
                <a:ln w="25400" cap="flat" cmpd="sng" algn="ctr">
                  <a:noFill/>
                  <a:prstDash val="solid"/>
                  <a:round/>
                </a:ln>
                <a:gradFill flip="none" rotWithShape="1">
                  <a:gsLst>
                    <a:gs pos="0">
                      <a:schemeClr val="accent5">
                        <a:lumMod val="67000"/>
                      </a:schemeClr>
                    </a:gs>
                    <a:gs pos="48000">
                      <a:schemeClr val="accent5">
                        <a:lumMod val="97000"/>
                        <a:lumOff val="3000"/>
                      </a:schemeClr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+mj-lt"/>
                <a:ea typeface="1HoonDdukbokki R" panose="02020603020101020101" pitchFamily="18" charset="-127"/>
              </a:rPr>
              <a:t>&lt;도형 친구들&gt;</a:t>
            </a:r>
            <a:endParaRPr lang="ko-KR" altLang="en-US" sz="6400" dirty="0">
              <a:gradFill flip="none" rotWithShape="1">
                <a:gsLst>
                  <a:gs pos="0">
                    <a:schemeClr val="accent5">
                      <a:lumMod val="67000"/>
                    </a:schemeClr>
                  </a:gs>
                  <a:gs pos="48000">
                    <a:schemeClr val="accent5">
                      <a:lumMod val="97000"/>
                      <a:lumOff val="3000"/>
                    </a:schemeClr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effectLst>
                <a:outerShdw blurRad="50800" dist="50800" dir="5400000" algn="ctr" rotWithShape="0">
                  <a:schemeClr val="accent4">
                    <a:lumMod val="75000"/>
                  </a:schemeClr>
                </a:outerShdw>
              </a:effectLst>
              <a:latin typeface="+mj-lt"/>
              <a:ea typeface="1HoonDdukbokki R" panose="02020603020101020101" pitchFamily="18" charset="-127"/>
            </a:endParaRPr>
          </a:p>
          <a:p>
            <a:pPr>
              <a:defRPr lang="ko-KR" altLang="en-US"/>
            </a:pPr>
            <a:endParaRPr lang="ko-KR" altLang="en-US" sz="4400" dirty="0">
              <a:latin typeface="+mj-lt"/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4A06A6-7393-4F42-8953-6A2127EEDC83}"/>
              </a:ext>
            </a:extLst>
          </p:cNvPr>
          <p:cNvSpPr/>
          <p:nvPr/>
        </p:nvSpPr>
        <p:spPr>
          <a:xfrm>
            <a:off x="3843780" y="5869186"/>
            <a:ext cx="103239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https://www.youtube.com/watch?v=6m47_OfiXnw</a:t>
            </a:r>
            <a:endParaRPr lang="en-US" sz="1400" dirty="0"/>
          </a:p>
        </p:txBody>
      </p:sp>
      <p:pic>
        <p:nvPicPr>
          <p:cNvPr id="11" name="Online Media 10" title="￫ﾰﾔ￫ﾥﾸ￬ﾃﾝ￭ﾙﾜ￫ﾏﾙ￭ﾙﾔ - ￫ﾏﾄ￭ﾘﾕ ￬ﾹﾜ￪ﾵﾬ￫ﾓﾤ (￭ﾕﾘ) [￪ﾹﾨ￫ﾹﾄ￭ﾂﾤ￬ﾦﾈ KEBIKIDS] | ￬ﾖﾴ￫ﾦﾰ￬ﾝﾴ ￪ﾵﾬ￬ﾗﾰ￫ﾏﾙ￭ﾙﾔ | ￪ﾹﾨ￫ﾹﾄ ￬ﾝﾸ￪ﾸﾰ￫ﾏﾙ￭ﾙﾔ">
            <a:hlinkClick r:id="" action="ppaction://media"/>
            <a:extLst>
              <a:ext uri="{FF2B5EF4-FFF2-40B4-BE49-F238E27FC236}">
                <a16:creationId xmlns:a16="http://schemas.microsoft.com/office/drawing/2014/main" id="{828198CE-C34F-4700-9FBB-1B26A8D1FEA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356063" y="1272886"/>
            <a:ext cx="8112778" cy="45634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00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34384" y="187657"/>
            <a:ext cx="11800246" cy="5700782"/>
          </a:xfrm>
          <a:prstGeom prst="rect">
            <a:avLst/>
          </a:prstGeom>
        </p:spPr>
      </p:pic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endParaRPr lang="ko-KR" altLang="en-US" dirty="0">
              <a:solidFill>
                <a:schemeClr val="accent1">
                  <a:lumMod val="50000"/>
                </a:schemeClr>
              </a:solidFill>
              <a:latin typeface="+mj-lt"/>
              <a:ea typeface="Malgun Gothic"/>
              <a:cs typeface="Malgun Gothic"/>
            </a:endParaRPr>
          </a:p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r>
              <a:rPr lang="ko-KR" altLang="en-US" dirty="0">
                <a:solidFill>
                  <a:schemeClr val="accent1">
                    <a:lumMod val="50000"/>
                  </a:schemeClr>
                </a:solidFill>
                <a:latin typeface="+mj-lt"/>
                <a:ea typeface="Malgun Gothic"/>
                <a:cs typeface="Malgun Gothic"/>
              </a:rPr>
              <a:t>   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한 주간 우리 친구들 잘 지냈나요?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            이름 불러 볼게요!</a:t>
            </a: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dirty="0"/>
              <a:t>          </a:t>
            </a:r>
          </a:p>
          <a:p>
            <a:pPr marL="22860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646261" y="2199280"/>
            <a:ext cx="2175112" cy="54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김 하 임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324224" y="2668671"/>
            <a:ext cx="2924342" cy="539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/>
              <a:t>박 하 온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026987" y="3654592"/>
            <a:ext cx="2389605" cy="544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노 영 수 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939881" y="3988803"/>
            <a:ext cx="2172369" cy="543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이 하 람</a:t>
            </a:r>
          </a:p>
        </p:txBody>
      </p:sp>
    </p:spTree>
    <p:extLst>
      <p:ext uri="{BB962C8B-B14F-4D97-AF65-F5344CB8AC3E}">
        <p14:creationId xmlns:p14="http://schemas.microsoft.com/office/powerpoint/2010/main" val="1594921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 animBg="1"/>
      <p:bldP spid="104" grpId="0"/>
      <p:bldP spid="10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9;p3">
            <a:extLst>
              <a:ext uri="{FF2B5EF4-FFF2-40B4-BE49-F238E27FC236}">
                <a16:creationId xmlns:a16="http://schemas.microsoft.com/office/drawing/2014/main" id="{64305AA2-769C-4730-BFDA-D7F2E9728C5D}"/>
              </a:ext>
            </a:extLst>
          </p:cNvPr>
          <p:cNvSpPr txBox="1">
            <a:spLocks noGrp="1"/>
          </p:cNvSpPr>
          <p:nvPr/>
        </p:nvSpPr>
        <p:spPr>
          <a:xfrm>
            <a:off x="838200" y="363984"/>
            <a:ext cx="3511858" cy="11274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lang="en-US" altLang="ko-KR"/>
            </a:pPr>
            <a:r>
              <a:rPr lang="en-US" altLang="ko-KR" sz="3700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 </a:t>
            </a:r>
            <a:r>
              <a:rPr lang="ko-KR" altLang="en-US" sz="3700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생각해 보기</a:t>
            </a:r>
            <a:r>
              <a:rPr lang="en-US" altLang="ko-KR" sz="3700" kern="12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endParaRPr lang="en-US" altLang="ko-KR" sz="37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415341-E1C1-4741-A82C-D6E2E0B738A5}"/>
              </a:ext>
            </a:extLst>
          </p:cNvPr>
          <p:cNvSpPr txBox="1"/>
          <p:nvPr/>
        </p:nvSpPr>
        <p:spPr>
          <a:xfrm>
            <a:off x="247556" y="1778654"/>
            <a:ext cx="4918334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400" dirty="0">
                <a:solidFill>
                  <a:schemeClr val="accent2">
                    <a:lumMod val="75000"/>
                  </a:schemeClr>
                </a:solidFill>
                <a:ea typeface="1HoonDdukbokki R" panose="02020603020101020101" pitchFamily="18" charset="-127"/>
              </a:rPr>
              <a:t>아이들이 세모와 네모에게 공놀이</a:t>
            </a:r>
            <a:endParaRPr lang="en-US" altLang="ko-KR" sz="2400" dirty="0">
              <a:solidFill>
                <a:schemeClr val="accent2">
                  <a:lumMod val="75000"/>
                </a:schemeClr>
              </a:solidFill>
              <a:ea typeface="1HoonDdukbokki R" panose="02020603020101020101" pitchFamily="18" charset="-127"/>
            </a:endParaRPr>
          </a:p>
          <a:p>
            <a:pPr>
              <a:spcAft>
                <a:spcPts val="600"/>
              </a:spcAft>
            </a:pPr>
            <a:r>
              <a:rPr lang="ko-KR" altLang="en-US" sz="2400" dirty="0">
                <a:solidFill>
                  <a:schemeClr val="accent2">
                    <a:lumMod val="75000"/>
                  </a:schemeClr>
                </a:solidFill>
                <a:ea typeface="1HoonDdukbokki R" panose="02020603020101020101" pitchFamily="18" charset="-127"/>
              </a:rPr>
              <a:t>하자고 하네요</a:t>
            </a:r>
            <a:r>
              <a:rPr lang="en-US" altLang="ko-KR" sz="2400" dirty="0">
                <a:solidFill>
                  <a:schemeClr val="accent2">
                    <a:lumMod val="75000"/>
                  </a:schemeClr>
                </a:solidFill>
                <a:ea typeface="1HoonDdukbokki R" panose="02020603020101020101" pitchFamily="18" charset="-127"/>
              </a:rPr>
              <a:t>. </a:t>
            </a:r>
            <a:r>
              <a:rPr lang="ko-KR" altLang="en-US" sz="2400" dirty="0">
                <a:solidFill>
                  <a:schemeClr val="accent2">
                    <a:lumMod val="75000"/>
                  </a:schemeClr>
                </a:solidFill>
                <a:ea typeface="1HoonDdukbokki R" panose="02020603020101020101" pitchFamily="18" charset="-127"/>
              </a:rPr>
              <a:t>세모와 네모는 공이</a:t>
            </a:r>
            <a:endParaRPr lang="en-US" altLang="ko-KR" sz="2400" dirty="0">
              <a:solidFill>
                <a:schemeClr val="accent2">
                  <a:lumMod val="75000"/>
                </a:schemeClr>
              </a:solidFill>
              <a:ea typeface="1HoonDdukbokki R" panose="02020603020101020101" pitchFamily="18" charset="-127"/>
            </a:endParaRPr>
          </a:p>
          <a:p>
            <a:pPr>
              <a:spcAft>
                <a:spcPts val="600"/>
              </a:spcAft>
            </a:pPr>
            <a:r>
              <a:rPr lang="ko-KR" altLang="en-US" sz="2400" dirty="0">
                <a:solidFill>
                  <a:schemeClr val="accent2">
                    <a:lumMod val="75000"/>
                  </a:schemeClr>
                </a:solidFill>
                <a:ea typeface="1HoonDdukbokki R" panose="02020603020101020101" pitchFamily="18" charset="-127"/>
              </a:rPr>
              <a:t>되어 줄 수 있나요</a:t>
            </a:r>
            <a:r>
              <a:rPr lang="en-US" altLang="ko-KR" sz="2400" dirty="0">
                <a:solidFill>
                  <a:schemeClr val="accent2">
                    <a:lumMod val="75000"/>
                  </a:schemeClr>
                </a:solidFill>
                <a:ea typeface="1HoonDdukbokki R" panose="02020603020101020101" pitchFamily="18" charset="-127"/>
              </a:rPr>
              <a:t>?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1F5830-0C89-4D71-90CA-BDC192A070C9}"/>
              </a:ext>
            </a:extLst>
          </p:cNvPr>
          <p:cNvSpPr txBox="1"/>
          <p:nvPr/>
        </p:nvSpPr>
        <p:spPr>
          <a:xfrm>
            <a:off x="247556" y="3319757"/>
            <a:ext cx="48910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800" dirty="0">
                <a:solidFill>
                  <a:srgbClr val="0070C0"/>
                </a:solidFill>
                <a:latin typeface="+mj-lt"/>
                <a:ea typeface="1HoonDdukbokki R" panose="02020603020101020101" pitchFamily="18" charset="-127"/>
              </a:rPr>
              <a:t>아니요</a:t>
            </a:r>
            <a:r>
              <a:rPr lang="en-US" altLang="ko-KR" sz="2800" dirty="0">
                <a:solidFill>
                  <a:srgbClr val="0070C0"/>
                </a:solidFill>
                <a:latin typeface="+mj-lt"/>
                <a:ea typeface="1HoonDdukbokki R" panose="02020603020101020101" pitchFamily="18" charset="-127"/>
              </a:rPr>
              <a:t>. </a:t>
            </a:r>
            <a:r>
              <a:rPr lang="ko-KR" altLang="en-US" sz="2800" dirty="0">
                <a:solidFill>
                  <a:srgbClr val="0070C0"/>
                </a:solidFill>
                <a:latin typeface="+mj-lt"/>
                <a:ea typeface="1HoonDdukbokki R" panose="02020603020101020101" pitchFamily="18" charset="-127"/>
              </a:rPr>
              <a:t>동그라미가 필요해요</a:t>
            </a:r>
            <a:r>
              <a:rPr lang="en-US" altLang="ko-KR" sz="2800" dirty="0">
                <a:solidFill>
                  <a:srgbClr val="0070C0"/>
                </a:solidFill>
                <a:latin typeface="+mj-lt"/>
                <a:ea typeface="1HoonDdukbokki R" panose="02020603020101020101" pitchFamily="18" charset="-127"/>
              </a:rPr>
              <a:t>!</a:t>
            </a:r>
            <a:endParaRPr lang="en-US" sz="2800" dirty="0">
              <a:solidFill>
                <a:srgbClr val="0070C0"/>
              </a:solidFill>
              <a:latin typeface="+mj-lt"/>
              <a:ea typeface="1HoonDdukbokki R" panose="02020603020101020101" pitchFamily="18" charset="-127"/>
            </a:endParaRPr>
          </a:p>
        </p:txBody>
      </p:sp>
      <p:pic>
        <p:nvPicPr>
          <p:cNvPr id="7" name="Picture 6" descr="A picture containing food&#10;&#10;Description automatically generated">
            <a:extLst>
              <a:ext uri="{FF2B5EF4-FFF2-40B4-BE49-F238E27FC236}">
                <a16:creationId xmlns:a16="http://schemas.microsoft.com/office/drawing/2014/main" id="{E26FAA2E-079C-4435-AB8C-A359DD4B5C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398" y="692351"/>
            <a:ext cx="5410102" cy="2612894"/>
          </a:xfrm>
          <a:prstGeom prst="rect">
            <a:avLst/>
          </a:prstGeom>
        </p:spPr>
      </p:pic>
      <p:pic>
        <p:nvPicPr>
          <p:cNvPr id="8" name="Picture 7" descr="A picture containing table&#10;&#10;Description automatically generated">
            <a:extLst>
              <a:ext uri="{FF2B5EF4-FFF2-40B4-BE49-F238E27FC236}">
                <a16:creationId xmlns:a16="http://schemas.microsoft.com/office/drawing/2014/main" id="{897DBA45-DF73-417E-82E8-A049B1A837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398" y="3475389"/>
            <a:ext cx="5410102" cy="2612894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FAD871F-A49E-4257-98D8-DB3654DC02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47556" y="4000672"/>
            <a:ext cx="5167599" cy="962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spcAft>
                <a:spcPts val="600"/>
              </a:spcAft>
              <a:buNone/>
            </a:pPr>
            <a:r>
              <a:rPr lang="ko-KR" altLang="en-US" sz="2400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세모와 네모는 수레와 자동차의 바퀴가 될 수 있나요</a:t>
            </a:r>
            <a:r>
              <a:rPr lang="en-US" altLang="ko-KR" sz="2400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?</a:t>
            </a:r>
            <a:endParaRPr lang="en-US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652DCF-3FC1-4023-B90B-340A009B83E1}"/>
              </a:ext>
            </a:extLst>
          </p:cNvPr>
          <p:cNvSpPr txBox="1"/>
          <p:nvPr/>
        </p:nvSpPr>
        <p:spPr>
          <a:xfrm>
            <a:off x="242814" y="5056462"/>
            <a:ext cx="5268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800" dirty="0">
                <a:solidFill>
                  <a:srgbClr val="0070C0"/>
                </a:solidFill>
                <a:latin typeface="+mj-lt"/>
                <a:ea typeface="1HoonDdukbokki R" panose="02020603020101020101" pitchFamily="18" charset="-127"/>
              </a:rPr>
              <a:t>아니요</a:t>
            </a:r>
            <a:r>
              <a:rPr lang="en-US" altLang="ko-KR" sz="2800" dirty="0">
                <a:solidFill>
                  <a:srgbClr val="0070C0"/>
                </a:solidFill>
                <a:latin typeface="+mj-lt"/>
                <a:ea typeface="1HoonDdukbokki R" panose="02020603020101020101" pitchFamily="18" charset="-127"/>
              </a:rPr>
              <a:t>. </a:t>
            </a:r>
            <a:r>
              <a:rPr lang="ko-KR" altLang="en-US" sz="2800" dirty="0">
                <a:solidFill>
                  <a:srgbClr val="0070C0"/>
                </a:solidFill>
                <a:latin typeface="+mj-lt"/>
                <a:ea typeface="1HoonDdukbokki R" panose="02020603020101020101" pitchFamily="18" charset="-127"/>
              </a:rPr>
              <a:t>동그라미가 있어야 돼요</a:t>
            </a:r>
            <a:r>
              <a:rPr lang="en-US" altLang="ko-KR" sz="2800" dirty="0">
                <a:solidFill>
                  <a:srgbClr val="0070C0"/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en-US" sz="2800" dirty="0">
              <a:latin typeface="+mj-lt"/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707CB3F3-84DB-4E62-99AD-B82C4A23842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66678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 build="p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C8F594-86F3-4FF5-9EF4-5D1C665D8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95" y="154496"/>
            <a:ext cx="4560584" cy="2113937"/>
          </a:xfrm>
        </p:spPr>
        <p:txBody>
          <a:bodyPr anchor="ctr">
            <a:noAutofit/>
          </a:bodyPr>
          <a:lstStyle/>
          <a:p>
            <a:pPr marL="114300" lvl="0">
              <a:spcBef>
                <a:spcPts val="1000"/>
              </a:spcBef>
            </a:pPr>
            <a:r>
              <a:rPr lang="ko-KR" altLang="en-US" sz="2800" dirty="0">
                <a:solidFill>
                  <a:schemeClr val="accent4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여러분</a:t>
            </a:r>
            <a:r>
              <a:rPr lang="en-US" altLang="ko-KR" sz="2800" dirty="0">
                <a:solidFill>
                  <a:schemeClr val="accent4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2800" dirty="0">
                <a:solidFill>
                  <a:schemeClr val="accent4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종이가 준비 되었나요</a:t>
            </a:r>
            <a:r>
              <a:rPr lang="en-US" altLang="ko-KR" sz="2800" dirty="0">
                <a:solidFill>
                  <a:schemeClr val="accent4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?</a:t>
            </a:r>
            <a:br>
              <a:rPr lang="en-US" altLang="ko-KR" sz="2800" dirty="0">
                <a:solidFill>
                  <a:schemeClr val="accent4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</a:br>
            <a:r>
              <a:rPr lang="ko-KR" altLang="en-US" sz="2800" dirty="0">
                <a:solidFill>
                  <a:schemeClr val="accent4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동그라미</a:t>
            </a:r>
            <a:r>
              <a:rPr lang="en-US" altLang="ko-KR" sz="2800" dirty="0">
                <a:solidFill>
                  <a:schemeClr val="accent4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2800" dirty="0">
                <a:solidFill>
                  <a:schemeClr val="accent4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세모</a:t>
            </a:r>
            <a:r>
              <a:rPr lang="en-US" altLang="ko-KR" sz="2800" dirty="0">
                <a:solidFill>
                  <a:schemeClr val="accent4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2800" dirty="0">
                <a:solidFill>
                  <a:schemeClr val="accent4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네모가 들어간 그림을 그려 봐요</a:t>
            </a:r>
            <a:r>
              <a:rPr lang="en-US" altLang="ko-KR" sz="2800" dirty="0">
                <a:solidFill>
                  <a:schemeClr val="accent4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en-US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C6371-28BB-463A-816A-9A6FBA71C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pPr marL="114300" indent="0">
              <a:buNone/>
            </a:pPr>
            <a:r>
              <a:rPr lang="ko-KR" altLang="en-US" sz="20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 </a:t>
            </a:r>
            <a:endParaRPr lang="en-US" altLang="ko-KR" sz="2000" dirty="0"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room&#10;&#10;Description automatically generated">
            <a:extLst>
              <a:ext uri="{FF2B5EF4-FFF2-40B4-BE49-F238E27FC236}">
                <a16:creationId xmlns:a16="http://schemas.microsoft.com/office/drawing/2014/main" id="{BE37C751-65A6-4780-A27C-EFC1F137CB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9" r="-1" b="-1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F50071B-3F7E-49DB-B11E-25C24FD55E30}"/>
              </a:ext>
            </a:extLst>
          </p:cNvPr>
          <p:cNvSpPr txBox="1"/>
          <p:nvPr/>
        </p:nvSpPr>
        <p:spPr>
          <a:xfrm>
            <a:off x="1895738" y="4320297"/>
            <a:ext cx="325440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dirty="0">
                <a:solidFill>
                  <a:srgbClr val="002060"/>
                </a:solidFill>
                <a:latin typeface="+mj-lt"/>
                <a:ea typeface="1HoonDdukbokki R" panose="02020603020101020101" pitchFamily="18" charset="-127"/>
              </a:rPr>
              <a:t>그림을 설명한 후</a:t>
            </a:r>
            <a:endParaRPr lang="en-US" altLang="ko-KR" dirty="0">
              <a:solidFill>
                <a:srgbClr val="002060"/>
              </a:solidFill>
              <a:latin typeface="+mj-lt"/>
              <a:ea typeface="1HoonDdukbokki R" panose="02020603020101020101" pitchFamily="18" charset="-127"/>
            </a:endParaRPr>
          </a:p>
          <a:p>
            <a:pPr>
              <a:spcAft>
                <a:spcPts val="600"/>
              </a:spcAft>
            </a:pPr>
            <a:r>
              <a:rPr lang="en-US" altLang="ko-KR" dirty="0">
                <a:solidFill>
                  <a:srgbClr val="002060"/>
                </a:solidFill>
                <a:latin typeface="+mj-lt"/>
                <a:ea typeface="1HoonDdukbokki R" panose="02020603020101020101" pitchFamily="18" charset="-127"/>
              </a:rPr>
              <a:t>(</a:t>
            </a:r>
            <a:r>
              <a:rPr lang="ko-KR" altLang="en-US" dirty="0">
                <a:solidFill>
                  <a:srgbClr val="002060"/>
                </a:solidFill>
                <a:latin typeface="+mj-lt"/>
                <a:ea typeface="1HoonDdukbokki R" panose="02020603020101020101" pitchFamily="18" charset="-127"/>
              </a:rPr>
              <a:t>예</a:t>
            </a:r>
            <a:r>
              <a:rPr lang="en-US" altLang="ko-KR" dirty="0">
                <a:solidFill>
                  <a:srgbClr val="002060"/>
                </a:solidFill>
                <a:latin typeface="+mj-lt"/>
                <a:ea typeface="1HoonDdukbokki R" panose="02020603020101020101" pitchFamily="18" charset="-127"/>
              </a:rPr>
              <a:t>: </a:t>
            </a:r>
            <a:r>
              <a:rPr lang="ko-KR" altLang="en-US" dirty="0">
                <a:solidFill>
                  <a:srgbClr val="002060"/>
                </a:solidFill>
                <a:latin typeface="+mj-lt"/>
                <a:ea typeface="1HoonDdukbokki R" panose="02020603020101020101" pitchFamily="18" charset="-127"/>
              </a:rPr>
              <a:t>로켓에는 동그라미</a:t>
            </a:r>
            <a:r>
              <a:rPr lang="en-US" altLang="ko-KR" dirty="0">
                <a:solidFill>
                  <a:srgbClr val="002060"/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dirty="0">
                <a:solidFill>
                  <a:srgbClr val="002060"/>
                </a:solidFill>
                <a:latin typeface="+mj-lt"/>
                <a:ea typeface="1HoonDdukbokki R" panose="02020603020101020101" pitchFamily="18" charset="-127"/>
              </a:rPr>
              <a:t>세모</a:t>
            </a:r>
            <a:r>
              <a:rPr lang="en-US" altLang="ko-KR" dirty="0">
                <a:solidFill>
                  <a:srgbClr val="002060"/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dirty="0">
                <a:solidFill>
                  <a:srgbClr val="002060"/>
                </a:solidFill>
                <a:latin typeface="+mj-lt"/>
                <a:ea typeface="1HoonDdukbokki R" panose="02020603020101020101" pitchFamily="18" charset="-127"/>
              </a:rPr>
              <a:t>네모가 숨어 있네요</a:t>
            </a:r>
            <a:r>
              <a:rPr lang="en-US" altLang="ko-KR" dirty="0">
                <a:solidFill>
                  <a:srgbClr val="002060"/>
                </a:solidFill>
                <a:latin typeface="+mj-lt"/>
                <a:ea typeface="1HoonDdukbokki R" panose="02020603020101020101" pitchFamily="18" charset="-127"/>
              </a:rPr>
              <a:t>)</a:t>
            </a:r>
            <a:r>
              <a:rPr lang="ko-KR" altLang="en-US" dirty="0">
                <a:solidFill>
                  <a:srgbClr val="002060"/>
                </a:solidFill>
                <a:latin typeface="+mj-lt"/>
                <a:ea typeface="1HoonDdukbokki R" panose="02020603020101020101" pitchFamily="18" charset="-127"/>
              </a:rPr>
              <a:t> </a:t>
            </a:r>
            <a:endParaRPr lang="en-US" altLang="ko-KR" dirty="0">
              <a:solidFill>
                <a:srgbClr val="002060"/>
              </a:solidFill>
              <a:latin typeface="+mj-lt"/>
              <a:ea typeface="1HoonDdukbokki R" panose="02020603020101020101" pitchFamily="18" charset="-127"/>
            </a:endParaRPr>
          </a:p>
          <a:p>
            <a:pPr>
              <a:spcAft>
                <a:spcPts val="600"/>
              </a:spcAft>
            </a:pPr>
            <a:r>
              <a:rPr lang="ko-KR" altLang="en-US" dirty="0">
                <a:solidFill>
                  <a:srgbClr val="002060"/>
                </a:solidFill>
                <a:latin typeface="+mj-lt"/>
                <a:ea typeface="1HoonDdukbokki R" panose="02020603020101020101" pitchFamily="18" charset="-127"/>
              </a:rPr>
              <a:t>그리고 싶은 도형을 그려서 사물을 완성하게 도와주세요</a:t>
            </a:r>
            <a:r>
              <a:rPr lang="en-US" altLang="ko-KR" dirty="0">
                <a:solidFill>
                  <a:srgbClr val="002060"/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en-US" dirty="0">
              <a:solidFill>
                <a:srgbClr val="002060"/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AE2F0B2F-E1B5-402F-9A4C-E098071A07F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2857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DC5DD-AF03-49A6-9D1C-E5E19A70A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657" y="662243"/>
            <a:ext cx="4202921" cy="4775046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sz="3600" dirty="0">
                <a:solidFill>
                  <a:srgbClr val="FF00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   </a:t>
            </a:r>
            <a:r>
              <a:rPr lang="ko-KR" altLang="en-US" sz="3600" dirty="0" err="1">
                <a:solidFill>
                  <a:srgbClr val="FF00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ㄷ</a:t>
            </a:r>
            <a:r>
              <a:rPr lang="ko-KR" altLang="en-US" sz="3600" dirty="0" err="1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으로</a:t>
            </a:r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만든</a:t>
            </a:r>
            <a: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</a:t>
            </a:r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글자</a:t>
            </a:r>
            <a:b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     </a:t>
            </a:r>
            <a:b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     </a:t>
            </a:r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다리미 두더지</a:t>
            </a:r>
            <a:b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    </a:t>
            </a:r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도자기  도로  두유</a:t>
            </a:r>
            <a:b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지도  도끼  사다리  도마</a:t>
            </a:r>
            <a:b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      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6FD9F904-FED2-4C23-A752-0AA9858555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F5D566F1-CEDD-4FA2-AD4A-546AC57FD7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8502319"/>
              </p:ext>
            </p:extLst>
          </p:nvPr>
        </p:nvGraphicFramePr>
        <p:xfrm>
          <a:off x="5589427" y="106533"/>
          <a:ext cx="5055619" cy="6031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Document" r:id="rId3" imgW="5956042" imgH="8094048" progId="Word.Document.12">
                  <p:embed/>
                </p:oleObj>
              </mc:Choice>
              <mc:Fallback>
                <p:oleObj name="Document" r:id="rId3" imgW="5956042" imgH="809404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89427" y="106533"/>
                        <a:ext cx="5055619" cy="60315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C4000E9-B0AA-4428-86C1-D4E0A819B87C}"/>
              </a:ext>
            </a:extLst>
          </p:cNvPr>
          <p:cNvSpPr txBox="1"/>
          <p:nvPr/>
        </p:nvSpPr>
        <p:spPr>
          <a:xfrm>
            <a:off x="7858490" y="282022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err="1">
                <a:solidFill>
                  <a:srgbClr val="FF0000"/>
                </a:solidFill>
              </a:rPr>
              <a:t>ㄷ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1183F9-75A5-4825-8E1B-BFB55C30F234}"/>
              </a:ext>
            </a:extLst>
          </p:cNvPr>
          <p:cNvSpPr txBox="1"/>
          <p:nvPr/>
        </p:nvSpPr>
        <p:spPr>
          <a:xfrm>
            <a:off x="8117236" y="2865100"/>
            <a:ext cx="425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err="1">
                <a:solidFill>
                  <a:srgbClr val="FF0000"/>
                </a:solidFill>
              </a:rPr>
              <a:t>ㄷ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9D311C-832A-4B87-B87B-3D876B98889F}"/>
              </a:ext>
            </a:extLst>
          </p:cNvPr>
          <p:cNvSpPr txBox="1"/>
          <p:nvPr/>
        </p:nvSpPr>
        <p:spPr>
          <a:xfrm>
            <a:off x="6235125" y="285588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err="1">
                <a:solidFill>
                  <a:srgbClr val="FF0000"/>
                </a:solidFill>
              </a:rPr>
              <a:t>ㄷ</a:t>
            </a:r>
            <a:endParaRPr lang="en-US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AE163DE2-9EAC-4A41-A7F5-CD952A3BBB0A}"/>
                  </a:ext>
                </a:extLst>
              </p14:cNvPr>
              <p14:cNvContentPartPr/>
              <p14:nvPr/>
            </p14:nvContentPartPr>
            <p14:xfrm>
              <a:off x="7024399" y="4204442"/>
              <a:ext cx="1041840" cy="3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AE163DE2-9EAC-4A41-A7F5-CD952A3BBB0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970399" y="4096442"/>
                <a:ext cx="114948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5224D407-BC94-4759-A1BB-AF8F5187D998}"/>
                  </a:ext>
                </a:extLst>
              </p14:cNvPr>
              <p14:cNvContentPartPr/>
              <p14:nvPr/>
            </p14:nvContentPartPr>
            <p14:xfrm>
              <a:off x="7024399" y="4204442"/>
              <a:ext cx="360" cy="10404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5224D407-BC94-4759-A1BB-AF8F5187D99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970399" y="4096479"/>
                <a:ext cx="108000" cy="12559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6CB4CEE3-4D4B-45BF-B6A2-2CA769CF0B44}"/>
                  </a:ext>
                </a:extLst>
              </p14:cNvPr>
              <p14:cNvContentPartPr/>
              <p14:nvPr/>
            </p14:nvContentPartPr>
            <p14:xfrm>
              <a:off x="7075946" y="5244842"/>
              <a:ext cx="105192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6CB4CEE3-4D4B-45BF-B6A2-2CA769CF0B4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021946" y="5136842"/>
                <a:ext cx="115956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5776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48E3140D-030A-419E-BA56-D9AAF5B5241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drawing of a person&#10;&#10;Description automatically generated">
            <a:extLst>
              <a:ext uri="{FF2B5EF4-FFF2-40B4-BE49-F238E27FC236}">
                <a16:creationId xmlns:a16="http://schemas.microsoft.com/office/drawing/2014/main" id="{0FC723E9-C5C4-48C2-8013-DA3C0CB25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76" y="497150"/>
            <a:ext cx="9658904" cy="557465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36461BC4-2565-4208-B047-B0FA04A8117A}"/>
              </a:ext>
            </a:extLst>
          </p:cNvPr>
          <p:cNvSpPr/>
          <p:nvPr/>
        </p:nvSpPr>
        <p:spPr>
          <a:xfrm>
            <a:off x="2583401" y="3429000"/>
            <a:ext cx="2050741" cy="169341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A7BBFE8-22E4-438C-AD7E-A0088F585DAE}"/>
              </a:ext>
            </a:extLst>
          </p:cNvPr>
          <p:cNvSpPr/>
          <p:nvPr/>
        </p:nvSpPr>
        <p:spPr>
          <a:xfrm>
            <a:off x="5154967" y="3423020"/>
            <a:ext cx="1882066" cy="1879847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9E6A887-B16C-446A-8AD1-E6AB1C8202F4}"/>
              </a:ext>
            </a:extLst>
          </p:cNvPr>
          <p:cNvSpPr/>
          <p:nvPr/>
        </p:nvSpPr>
        <p:spPr>
          <a:xfrm>
            <a:off x="7557858" y="3368305"/>
            <a:ext cx="1882066" cy="1814805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045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E5A8EF-0F70-4DF2-99AD-39B0B8A9CFBD}"/>
              </a:ext>
            </a:extLst>
          </p:cNvPr>
          <p:cNvSpPr txBox="1"/>
          <p:nvPr/>
        </p:nvSpPr>
        <p:spPr>
          <a:xfrm>
            <a:off x="1237695" y="91948"/>
            <a:ext cx="10012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ko-KR" altLang="en-US" sz="44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신</a:t>
            </a:r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나게 노래해요 </a:t>
            </a:r>
            <a:r>
              <a:rPr lang="en-US" altLang="ko-KR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– </a:t>
            </a:r>
            <a:r>
              <a:rPr lang="ko-KR" altLang="en-US" sz="4800" b="1" dirty="0">
                <a:solidFill>
                  <a:srgbClr val="FF00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다섯 마리 다람쥐</a:t>
            </a:r>
            <a:endParaRPr lang="en-US" sz="3600" dirty="0">
              <a:solidFill>
                <a:schemeClr val="accent4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7ABE21-B632-4477-A30E-F5B7AF9F7D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584253" y="0"/>
            <a:ext cx="1002631" cy="830225"/>
          </a:xfrm>
          <a:prstGeom prst="rect">
            <a:avLst/>
          </a:prstGeom>
        </p:spPr>
      </p:pic>
      <p:pic>
        <p:nvPicPr>
          <p:cNvPr id="6" name="Online Media 5" title="￫ﾋﾤ | ￫ﾋﾤ￬ﾄﾯ ￫ﾧﾈ￫ﾦﾬ ￫ﾋﾤ￫ﾞﾌ￬ﾥﾐ | ￭ﾕﾜ￪ﾸﾀ ￪ﾰﾀ￫ﾂﾘ￫ﾋﾤ | ￭ﾕﾑ￭ﾁﾬ￭ﾐﾁ ￭ﾕﾜ￪ﾸﾀ￬ﾆﾡ | ￭ﾕﾑ￭ﾁﾬ￭ﾐﾁ! ￬ﾝﾸ￪ﾸﾰ￫ﾏﾙ￬ﾚﾔ">
            <a:hlinkClick r:id="" action="ppaction://media"/>
            <a:extLst>
              <a:ext uri="{FF2B5EF4-FFF2-40B4-BE49-F238E27FC236}">
                <a16:creationId xmlns:a16="http://schemas.microsoft.com/office/drawing/2014/main" id="{1AA74634-DC4C-48D7-8710-954C7C12239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987516" y="1010692"/>
            <a:ext cx="8373688" cy="471019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CDD68A0-140E-494F-BD2D-43EDD977C36F}"/>
              </a:ext>
            </a:extLst>
          </p:cNvPr>
          <p:cNvSpPr txBox="1"/>
          <p:nvPr/>
        </p:nvSpPr>
        <p:spPr>
          <a:xfrm>
            <a:off x="641403" y="5720891"/>
            <a:ext cx="11065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6"/>
              </a:rPr>
              <a:t>https://www.youtube.com/watch?v=-7ulzu7LENQ&amp;list=PLhzBuObIigYN_755Jg4hxFEiLdRLrKE62&amp;index=3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>
          <a:xfrm>
            <a:off x="801832" y="51096"/>
            <a:ext cx="10515600" cy="1325563"/>
          </a:xfrm>
        </p:spPr>
        <p:txBody>
          <a:bodyPr>
            <a:normAutofit/>
          </a:bodyPr>
          <a:lstStyle/>
          <a:p>
            <a:pPr algn="ctr">
              <a:defRPr lang="en-US" altLang="ko-KR"/>
            </a:pPr>
            <a:r>
              <a:rPr lang="ko-KR" altLang="en-US" sz="6600" b="1" dirty="0" err="1">
                <a:latin typeface="1HoonDdukbokki R" panose="02020603020101020101" pitchFamily="18" charset="-127"/>
                <a:ea typeface="1HoonDdukbokki R" panose="02020603020101020101" pitchFamily="18" charset="-127"/>
              </a:rPr>
              <a:t>숙</a:t>
            </a: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 제</a:t>
            </a: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  <a:defRPr lang="en-US" altLang="ko-KR"/>
            </a:pPr>
            <a:r>
              <a:rPr lang="en-US" altLang="ko-KR" sz="3200" dirty="0">
                <a:latin typeface="+mj-lt"/>
                <a:ea typeface="1HoonDdukbokki R" panose="02020603020101020101" pitchFamily="18" charset="-127"/>
              </a:rPr>
              <a:t>1. </a:t>
            </a:r>
            <a:r>
              <a:rPr lang="ko-KR" altLang="en-US" sz="3200" dirty="0">
                <a:latin typeface="+mj-lt"/>
                <a:ea typeface="1HoonDdukbokki R" panose="02020603020101020101" pitchFamily="18" charset="-127"/>
              </a:rPr>
              <a:t>단어를 </a:t>
            </a:r>
            <a:endParaRPr lang="en-US" altLang="ko-KR" sz="3200" dirty="0">
              <a:latin typeface="+mj-lt"/>
              <a:ea typeface="1HoonDdukbokki R" panose="02020603020101020101" pitchFamily="18" charset="-127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3200" dirty="0">
                <a:latin typeface="+mj-lt"/>
                <a:ea typeface="1HoonDdukbokki R" panose="02020603020101020101" pitchFamily="18" charset="-127"/>
              </a:rPr>
              <a:t>읽으면서</a:t>
            </a:r>
          </a:p>
          <a:p>
            <a:pPr>
              <a:buNone/>
              <a:defRPr lang="en-US" altLang="ko-KR"/>
            </a:pPr>
            <a:r>
              <a:rPr lang="ko-KR" altLang="en-US" sz="3200" dirty="0">
                <a:latin typeface="+mj-lt"/>
                <a:ea typeface="1HoonDdukbokki R" panose="02020603020101020101" pitchFamily="18" charset="-127"/>
              </a:rPr>
              <a:t>빈칸을 </a:t>
            </a:r>
            <a:endParaRPr lang="en-US" altLang="ko-KR" sz="3200" dirty="0">
              <a:latin typeface="+mj-lt"/>
              <a:ea typeface="1HoonDdukbokki R" panose="02020603020101020101" pitchFamily="18" charset="-127"/>
            </a:endParaRPr>
          </a:p>
          <a:p>
            <a:pPr>
              <a:buNone/>
              <a:defRPr lang="en-US" altLang="ko-KR"/>
            </a:pPr>
            <a:r>
              <a:rPr lang="ko-KR" altLang="en-US" sz="3200" dirty="0">
                <a:latin typeface="+mj-lt"/>
                <a:ea typeface="1HoonDdukbokki R" panose="02020603020101020101" pitchFamily="18" charset="-127"/>
              </a:rPr>
              <a:t>채워 보세요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162987" y="232405"/>
            <a:ext cx="1002631" cy="830225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F444F88-C50A-47D4-B11E-C61E9689752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B959F0BD-B33F-4539-983F-1263F5BF7B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0257053"/>
              </p:ext>
            </p:extLst>
          </p:nvPr>
        </p:nvGraphicFramePr>
        <p:xfrm>
          <a:off x="3612951" y="1555047"/>
          <a:ext cx="3231732" cy="4511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3" name="Document" r:id="rId4" imgW="5942845" imgH="8298323" progId="Word.Document.12">
                  <p:embed/>
                </p:oleObj>
              </mc:Choice>
              <mc:Fallback>
                <p:oleObj name="Document" r:id="rId4" imgW="5942845" imgH="829832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12951" y="1555047"/>
                        <a:ext cx="3231732" cy="45112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CC176370-4A0E-46A9-AE1A-585DE9891E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6564635"/>
              </p:ext>
            </p:extLst>
          </p:nvPr>
        </p:nvGraphicFramePr>
        <p:xfrm>
          <a:off x="7127860" y="1361704"/>
          <a:ext cx="3454323" cy="470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4" name="Document" r:id="rId6" imgW="5956042" imgH="8110604" progId="Word.Document.12">
                  <p:embed/>
                </p:oleObj>
              </mc:Choice>
              <mc:Fallback>
                <p:oleObj name="Document" r:id="rId6" imgW="5956042" imgH="811060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127860" y="1361704"/>
                        <a:ext cx="3454323" cy="4704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 lang="ko-KR" altLang="en-US"/>
            </a:pPr>
            <a:r>
              <a:rPr lang="ko-KR" altLang="en-US" sz="6000" b="1" dirty="0" err="1"/>
              <a:t>숙</a:t>
            </a:r>
            <a:r>
              <a:rPr lang="ko-KR" altLang="en-US" sz="6000" b="1" dirty="0"/>
              <a:t> 제</a:t>
            </a:r>
            <a:endParaRPr lang="ko-KR" altLang="en-US" sz="5500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 vert="horz" wrap="square" lIns="91424" tIns="45700" rIns="91424" bIns="45700" anchor="t" anchorCtr="0">
            <a:normAutofit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  <a:hlinkClick r:id="rId2"/>
              </a:rPr>
              <a:t>2. Quizlet</a:t>
            </a:r>
            <a:r>
              <a:rPr lang="ko-KR" altLang="en-US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</a:rPr>
              <a:t> </a:t>
            </a:r>
          </a:p>
          <a:p>
            <a:pPr>
              <a:defRPr lang="ko-KR" altLang="en-US"/>
            </a:pPr>
            <a:r>
              <a:rPr lang="en-US" altLang="en-US" dirty="0">
                <a:hlinkClick r:id="rId2"/>
              </a:rPr>
              <a:t>https://quizlet.com/_8djvfn?x=1qqt&amp;i=2tig8t</a:t>
            </a:r>
            <a:r>
              <a:rPr lang="ko-KR" altLang="en-US" sz="3000" dirty="0">
                <a:noFill/>
                <a:effectLst>
                  <a:glow rad="63500">
                    <a:schemeClr val="accent1">
                      <a:lumMod val="70000"/>
                      <a:alpha val="50000"/>
                    </a:schemeClr>
                  </a:glow>
                </a:effectLst>
              </a:rPr>
              <a:t>참고&gt; 첨부한 프린트 자ㅊㄹㅎ료를 미리 부모님들께보내주세요.온라인 수업에 아이들이 </a:t>
            </a:r>
          </a:p>
          <a:p>
            <a:pPr>
              <a:buNone/>
              <a:defRPr lang="ko-KR" altLang="en-US"/>
            </a:pPr>
            <a:endParaRPr lang="ko-KR" altLang="en-US" sz="5000" dirty="0">
              <a:ln w="25400" cap="flat" cmpd="sng" algn="ctr">
                <a:solidFill>
                  <a:schemeClr val="accent6">
                    <a:shade val="20000"/>
                  </a:schemeClr>
                </a:solidFill>
                <a:prstDash val="solid"/>
                <a:round/>
              </a:ln>
              <a:solidFill>
                <a:schemeClr val="accent6"/>
              </a:solidFill>
            </a:endParaRPr>
          </a:p>
          <a:p>
            <a:pPr>
              <a:defRPr lang="ko-KR" altLang="en-US"/>
            </a:pPr>
            <a:endParaRPr lang="ko-KR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199355" y="546434"/>
            <a:ext cx="1002631" cy="8302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8083" y="4129917"/>
            <a:ext cx="103057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en-US" altLang="ko-KR" dirty="0"/>
              <a:t>&lt;</a:t>
            </a:r>
            <a:r>
              <a:rPr lang="ko-KR" altLang="en-US" dirty="0"/>
              <a:t>참고&gt;</a:t>
            </a:r>
          </a:p>
          <a:p>
            <a:pPr>
              <a:defRPr lang="ko-KR" altLang="en-US"/>
            </a:pPr>
            <a:r>
              <a:rPr lang="ko-KR" altLang="en-US" dirty="0"/>
              <a:t>선생님들께서는 슬라이드 뒤에 첨부한 숙제와 자료를 미리 부모님께 보내셔서 아이들의 온라인 수업에 준비될 수 있도록</a:t>
            </a:r>
            <a:r>
              <a:rPr lang="en-US" altLang="ko-KR" dirty="0"/>
              <a:t> </a:t>
            </a:r>
            <a:r>
              <a:rPr lang="ko-KR" altLang="en-US" dirty="0"/>
              <a:t>해 주세요.</a:t>
            </a:r>
          </a:p>
          <a:p>
            <a:pPr>
              <a:defRPr lang="ko-KR" altLang="en-US"/>
            </a:pPr>
            <a:r>
              <a:rPr lang="ko-KR" altLang="en-US" dirty="0"/>
              <a:t>동영상은 상황에 따라 시간을  조절해서 끊어 주셔도 됩니다. &lt;한글이 야호&gt;는 스터디 코리안에서도 보실 수 있습니다. </a:t>
            </a:r>
            <a:endParaRPr lang="en-US" altLang="ko-KR" dirty="0"/>
          </a:p>
          <a:p>
            <a:pPr>
              <a:defRPr lang="ko-KR" altLang="en-US"/>
            </a:pPr>
            <a:r>
              <a:rPr lang="ko-KR" altLang="en-US" dirty="0"/>
              <a:t>도형 따라 그리기를 위해 흰 종이와 크레용을 준비시켜 주세요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F31FEEAC-72DD-4479-8F4F-CA5CD3A40A5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en-US" altLang="en-US" b="1" dirty="0"/>
              <a:t>References</a:t>
            </a: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1. </a:t>
            </a:r>
            <a:r>
              <a:rPr lang="ko-KR" sz="1700" dirty="0">
                <a:solidFill>
                  <a:schemeClr val="tx1"/>
                </a:solidFill>
              </a:rPr>
              <a:t>재외동포를 위한 한국어 1-1 (영어권)</a:t>
            </a:r>
            <a:endParaRPr lang="en-US" altLang="ko-KR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2. </a:t>
            </a:r>
            <a:r>
              <a:rPr lang="ko-KR" altLang="en-US" sz="1700" dirty="0" err="1">
                <a:solidFill>
                  <a:schemeClr val="tx1"/>
                </a:solidFill>
              </a:rPr>
              <a:t>스터디코리안</a:t>
            </a:r>
            <a:r>
              <a:rPr lang="ko-KR" altLang="en-US" sz="1700" dirty="0">
                <a:solidFill>
                  <a:schemeClr val="tx1"/>
                </a:solidFill>
              </a:rPr>
              <a:t> 한국어 강좌</a:t>
            </a:r>
            <a:r>
              <a:rPr lang="en-US" altLang="ko-KR" sz="1700" dirty="0">
                <a:solidFill>
                  <a:schemeClr val="tx1"/>
                </a:solidFill>
              </a:rPr>
              <a:t>- </a:t>
            </a:r>
            <a:r>
              <a:rPr lang="ko-KR" altLang="en-US" sz="1700" dirty="0">
                <a:solidFill>
                  <a:schemeClr val="tx1"/>
                </a:solidFill>
              </a:rPr>
              <a:t>스터디 코리안 한글교실</a:t>
            </a:r>
            <a:r>
              <a:rPr lang="en-US" altLang="ko-KR" sz="1700" dirty="0">
                <a:solidFill>
                  <a:schemeClr val="tx1"/>
                </a:solidFill>
              </a:rPr>
              <a:t>(</a:t>
            </a:r>
            <a:r>
              <a:rPr lang="ko-KR" altLang="en-US" sz="1700" dirty="0">
                <a:solidFill>
                  <a:schemeClr val="tx1"/>
                </a:solidFill>
              </a:rPr>
              <a:t>유아</a:t>
            </a:r>
            <a:r>
              <a:rPr lang="en-US" altLang="ko-KR" sz="1700" dirty="0">
                <a:solidFill>
                  <a:schemeClr val="tx1"/>
                </a:solidFill>
              </a:rPr>
              <a:t>)</a:t>
            </a:r>
            <a:r>
              <a:rPr lang="ko-KR" altLang="en-US" sz="1700" dirty="0">
                <a:solidFill>
                  <a:schemeClr val="tx1"/>
                </a:solidFill>
              </a:rPr>
              <a:t>    </a:t>
            </a:r>
            <a:endParaRPr lang="en-US" altLang="ko-KR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sz="17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http://study.korean.net/servlet/action.cls.CntsLsnAction?p_process=listPage#none</a:t>
            </a:r>
            <a:endParaRPr lang="en-US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3. </a:t>
            </a:r>
            <a:r>
              <a:rPr lang="ko-KR" altLang="en-US" sz="1700" dirty="0">
                <a:solidFill>
                  <a:schemeClr val="tx1"/>
                </a:solidFill>
              </a:rPr>
              <a:t>국어활동 </a:t>
            </a:r>
            <a:r>
              <a:rPr lang="en-US" altLang="ko-KR" sz="1700" dirty="0">
                <a:solidFill>
                  <a:schemeClr val="tx1"/>
                </a:solidFill>
              </a:rPr>
              <a:t>1-1. </a:t>
            </a:r>
            <a:r>
              <a:rPr lang="ko-KR" altLang="en-US" sz="1700" dirty="0">
                <a:solidFill>
                  <a:schemeClr val="tx1"/>
                </a:solidFill>
              </a:rPr>
              <a:t>교육부</a:t>
            </a:r>
            <a:endParaRPr lang="ko-KR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4</a:t>
            </a:r>
            <a:r>
              <a:rPr lang="ko-KR" sz="1700" dirty="0">
                <a:solidFill>
                  <a:schemeClr val="tx1"/>
                </a:solidFill>
              </a:rPr>
              <a:t>.</a:t>
            </a:r>
            <a:r>
              <a:rPr lang="ko-KR" altLang="en-US" sz="1700" dirty="0">
                <a:solidFill>
                  <a:schemeClr val="tx1"/>
                </a:solidFill>
              </a:rPr>
              <a:t> </a:t>
            </a:r>
            <a:r>
              <a:rPr lang="ko-KR" sz="1700" dirty="0">
                <a:solidFill>
                  <a:schemeClr val="tx1"/>
                </a:solidFill>
              </a:rPr>
              <a:t> https://blog.naver.com/kkakung81/220615236093</a:t>
            </a: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5</a:t>
            </a:r>
            <a:r>
              <a:rPr lang="ko-KR" sz="1700" dirty="0">
                <a:solidFill>
                  <a:schemeClr val="tx1"/>
                </a:solidFill>
              </a:rPr>
              <a:t>. 한글이 야호</a:t>
            </a:r>
            <a:r>
              <a:rPr lang="ko-KR" altLang="en-US" sz="1700" dirty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https://www.youtube.com/watch?v=SrAV01I3fVQ&amp;t=400s</a:t>
            </a:r>
            <a:endParaRPr lang="en-US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ko-KR" sz="1700" dirty="0">
                <a:solidFill>
                  <a:schemeClr val="tx1"/>
                </a:solidFill>
              </a:rPr>
              <a:t>6. </a:t>
            </a:r>
            <a:r>
              <a:rPr lang="ko-KR" altLang="en-US" sz="1700" dirty="0">
                <a:solidFill>
                  <a:schemeClr val="tx1"/>
                </a:solidFill>
              </a:rPr>
              <a:t>유투브 </a:t>
            </a:r>
            <a:r>
              <a:rPr lang="ko-KR" altLang="en-US" sz="1700" dirty="0" err="1">
                <a:solidFill>
                  <a:schemeClr val="tx1"/>
                </a:solidFill>
              </a:rPr>
              <a:t>깨비키즈</a:t>
            </a:r>
            <a:r>
              <a:rPr lang="ko-KR" altLang="en-US" sz="1700" dirty="0">
                <a:solidFill>
                  <a:schemeClr val="tx1"/>
                </a:solidFill>
              </a:rPr>
              <a:t> 동화</a:t>
            </a:r>
            <a:r>
              <a:rPr lang="ko-KR" sz="1700" dirty="0">
                <a:solidFill>
                  <a:schemeClr val="tx1"/>
                </a:solidFill>
              </a:rPr>
              <a:t> &lt;</a:t>
            </a:r>
            <a:r>
              <a:rPr lang="ko-KR" altLang="en-US" sz="1700" dirty="0">
                <a:solidFill>
                  <a:schemeClr val="tx1"/>
                </a:solidFill>
              </a:rPr>
              <a:t>도형 친구들</a:t>
            </a:r>
            <a:r>
              <a:rPr lang="en-US" altLang="ko-KR" sz="1700" dirty="0">
                <a:solidFill>
                  <a:schemeClr val="tx1"/>
                </a:solidFill>
              </a:rPr>
              <a:t>&gt;</a:t>
            </a: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https://www.youtube.com/watch?v=6m47_OfiXnw</a:t>
            </a:r>
            <a:endParaRPr lang="en-US" sz="17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altLang="ko-KR" sz="1700" dirty="0">
                <a:solidFill>
                  <a:schemeClr val="tx1"/>
                </a:solidFill>
              </a:rPr>
              <a:t>7. </a:t>
            </a:r>
            <a:r>
              <a:rPr lang="ko-KR" altLang="en-US" sz="1700" dirty="0">
                <a:solidFill>
                  <a:schemeClr val="tx1"/>
                </a:solidFill>
              </a:rPr>
              <a:t>한글 동요</a:t>
            </a:r>
            <a:endParaRPr lang="en-US" altLang="ko-KR" sz="17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ko-KR" altLang="en-US" sz="1700" dirty="0">
                <a:solidFill>
                  <a:schemeClr val="tx1"/>
                </a:solidFill>
              </a:rPr>
              <a:t> </a:t>
            </a:r>
            <a:r>
              <a:rPr lang="en-US" sz="1700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https://www.youtube.com/watch?v=q-jHQIUB69s&amp;list=PLhzBuObIigYN_755Jg4hxFEiLdRLrKE62&amp;index=2</a:t>
            </a:r>
            <a:endParaRPr lang="en-US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8. </a:t>
            </a:r>
            <a:r>
              <a:rPr lang="ko-KR" altLang="en-US" sz="1800" dirty="0">
                <a:solidFill>
                  <a:schemeClr val="tx1"/>
                </a:solidFill>
              </a:rPr>
              <a:t>아이스크림 쌤 블로그</a:t>
            </a:r>
            <a:r>
              <a:rPr lang="en-US" altLang="ko-KR" sz="1800" dirty="0">
                <a:solidFill>
                  <a:schemeClr val="tx1"/>
                </a:solidFill>
              </a:rPr>
              <a:t>(</a:t>
            </a:r>
            <a:r>
              <a:rPr lang="ko-KR" altLang="en-US" sz="1800" dirty="0" err="1">
                <a:solidFill>
                  <a:schemeClr val="tx1"/>
                </a:solidFill>
              </a:rPr>
              <a:t>윤히쌤참진쌤</a:t>
            </a:r>
            <a:r>
              <a:rPr lang="ko-KR" altLang="en-US" sz="1800" dirty="0">
                <a:solidFill>
                  <a:schemeClr val="tx1"/>
                </a:solidFill>
              </a:rPr>
              <a:t> 미술가방</a:t>
            </a:r>
            <a:r>
              <a:rPr lang="en-US" altLang="ko-KR" sz="1800" dirty="0">
                <a:solidFill>
                  <a:schemeClr val="tx1"/>
                </a:solidFill>
              </a:rPr>
              <a:t>) -http://sblog.i-scream.co.kr/</a:t>
            </a:r>
            <a:r>
              <a:rPr lang="en-US" altLang="ko-KR" sz="1800" dirty="0" err="1">
                <a:solidFill>
                  <a:schemeClr val="tx1"/>
                </a:solidFill>
              </a:rPr>
              <a:t>leadercm?sso</a:t>
            </a:r>
            <a:r>
              <a:rPr lang="en-US" altLang="ko-KR" sz="1800" dirty="0">
                <a:solidFill>
                  <a:schemeClr val="tx1"/>
                </a:solidFill>
              </a:rPr>
              <a:t>=ok</a:t>
            </a:r>
            <a:endParaRPr lang="ko-KR" altLang="en-US" sz="1800" dirty="0"/>
          </a:p>
          <a:p>
            <a:pPr>
              <a:defRPr lang="ko-KR" altLang="en-US"/>
            </a:pPr>
            <a:endParaRPr lang="ko-KR" altLang="en-US" sz="1800" dirty="0"/>
          </a:p>
          <a:p>
            <a:pPr>
              <a:defRPr lang="ko-KR" altLang="en-US"/>
            </a:pPr>
            <a:endParaRPr lang="ko-KR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310A739-F8E4-4841-9053-F288CFDE7EF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6B2DAE97-75A6-492A-82A4-91FDBE5DF7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94681" y="-1429388"/>
            <a:ext cx="6536373" cy="981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817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D830A0-B39F-49AE-8AE2-6C6C96371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4205" y="-935737"/>
            <a:ext cx="6287667" cy="887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1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A7A64-7BEE-4BDD-A1E9-62FA19375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X영화자막 M" panose="02020600000000000000" pitchFamily="18" charset="-127"/>
                <a:ea typeface="DX영화자막 M" panose="02020600000000000000" pitchFamily="18" charset="-127"/>
              </a:rPr>
              <a:t>&lt;4</a:t>
            </a:r>
            <a:r>
              <a:rPr lang="ko-KR" altLang="en-US"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X영화자막 M" panose="02020600000000000000" pitchFamily="18" charset="-127"/>
                <a:ea typeface="DX영화자막 M" panose="02020600000000000000" pitchFamily="18" charset="-127"/>
              </a:rPr>
              <a:t>차시</a:t>
            </a:r>
            <a:r>
              <a:rPr lang="en-US" altLang="ko-KR"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X영화자막 M" panose="02020600000000000000" pitchFamily="18" charset="-127"/>
                <a:ea typeface="DX영화자막 M" panose="02020600000000000000" pitchFamily="18" charset="-127"/>
              </a:rPr>
              <a:t>&gt;</a:t>
            </a:r>
            <a:r>
              <a:rPr lang="ko-KR" altLang="en-US"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X영화자막 M" panose="02020600000000000000" pitchFamily="18" charset="-127"/>
                <a:ea typeface="DX영화자막 M" panose="02020600000000000000" pitchFamily="18" charset="-127"/>
              </a:rPr>
              <a:t> 목표 및 배울 내용</a:t>
            </a:r>
            <a:endParaRPr lang="en-US" b="1" dirty="0">
              <a:ln w="0"/>
              <a:solidFill>
                <a:schemeClr val="tx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DX영화자막 M" panose="02020600000000000000" pitchFamily="18" charset="-127"/>
              <a:ea typeface="DX영화자막 M" panose="02020600000000000000" pitchFamily="18" charset="-12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65B6EA-1F3C-40F4-B060-E61863F22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한글이 야호를 보고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구두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기도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나도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너도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두유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단어를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자음을 복습해요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디귿을 써 보고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디귿으로 만들어진 단어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다리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달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동그라미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  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도형 친구들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동화를 보고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내용을 이해해요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다섯 마리 다람쥐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&gt;-‘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다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’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로 시작하는 동요 노래를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en-US" sz="4000" dirty="0">
              <a:solidFill>
                <a:schemeClr val="bg2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1CF881CD-2A33-4A7C-BC10-55683D40E72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9577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08AE5545-39B2-4320-86CB-D761C35AA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72353" y="-925193"/>
            <a:ext cx="6484008" cy="882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47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device&#10;&#10;Description automatically generated">
            <a:extLst>
              <a:ext uri="{FF2B5EF4-FFF2-40B4-BE49-F238E27FC236}">
                <a16:creationId xmlns:a16="http://schemas.microsoft.com/office/drawing/2014/main" id="{A9E80374-AC4F-4875-83BD-08921775F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10273" y="-964132"/>
            <a:ext cx="6013411" cy="890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864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device&#10;&#10;Description automatically generated">
            <a:extLst>
              <a:ext uri="{FF2B5EF4-FFF2-40B4-BE49-F238E27FC236}">
                <a16:creationId xmlns:a16="http://schemas.microsoft.com/office/drawing/2014/main" id="{18BA6DE7-BD20-48EB-A110-6FEE903E1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92015" y="-1178029"/>
            <a:ext cx="5857773" cy="875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69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1957" y="2734298"/>
            <a:ext cx="6050962" cy="31321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</a:t>
            </a:r>
            <a:endParaRPr lang="en-US" altLang="ko-KR" sz="19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시작 전에 </a:t>
            </a:r>
            <a:endParaRPr lang="ko-KR" altLang="en-US" sz="3600" kern="12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  <a:cs typeface="Arial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우리 선 긋기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 </a:t>
            </a:r>
            <a:endParaRPr lang="en-US" altLang="ko-KR" sz="3600" kern="12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  <a:cs typeface="Arial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놀이 하면서 </a:t>
            </a:r>
            <a:endParaRPr lang="ko-KR" altLang="en-US" sz="3600" kern="12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  <a:cs typeface="Arial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손 운동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해 볼까요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?</a:t>
            </a:r>
            <a:r>
              <a:rPr lang="en-US" altLang="ko-KR" sz="19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 </a:t>
            </a:r>
            <a:endParaRPr lang="en-US" altLang="ko-KR" sz="1900" kern="12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862482" y="2564241"/>
            <a:ext cx="877866" cy="869000"/>
          </a:xfrm>
          <a:prstGeom prst="rect">
            <a:avLst/>
          </a:prstGeom>
        </p:spPr>
      </p:pic>
      <p:sp>
        <p:nvSpPr>
          <p:cNvPr id="4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132AE449-B209-4E40-AC26-00C82A3D32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98" y="-9475"/>
            <a:ext cx="4383459" cy="619885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A47CA43-4673-4139-847B-74C857019F1F}"/>
              </a:ext>
            </a:extLst>
          </p:cNvPr>
          <p:cNvSpPr/>
          <p:nvPr/>
        </p:nvSpPr>
        <p:spPr>
          <a:xfrm>
            <a:off x="5140714" y="5681762"/>
            <a:ext cx="3147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  <a:defRPr lang="ko-KR" altLang="en-US"/>
            </a:pPr>
            <a:r>
              <a:rPr lang="ko-KR" altLang="en-US" dirty="0"/>
              <a:t>출처: </a:t>
            </a:r>
            <a:r>
              <a:rPr lang="ko-KR" altLang="en-US" dirty="0" err="1"/>
              <a:t>윤히쌤참진쌤</a:t>
            </a:r>
            <a:r>
              <a:rPr lang="ko-KR" altLang="en-US" dirty="0"/>
              <a:t> 미술가방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115744"/>
            <a:ext cx="10515600" cy="91815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24" tIns="45700" rIns="91424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dirty="0">
                <a:solidFill>
                  <a:schemeClr val="accent4">
                    <a:lumMod val="70000"/>
                  </a:schemeClr>
                </a:solidFill>
              </a:rPr>
              <a:t> 보고 듣고 이야기해요 </a:t>
            </a:r>
            <a:r>
              <a:rPr lang="ko-KR" altLang="en-US" sz="3200" dirty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5"/>
                </a:solidFill>
              </a:rPr>
              <a:t>한글이 야호 - 너도 나도</a:t>
            </a:r>
            <a:endParaRPr lang="ko-KR" altLang="en-US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5"/>
              </a:solidFill>
            </a:endParaRP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3430732" y="5668345"/>
            <a:ext cx="6543675" cy="4079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 fontScale="85000" lnSpcReduction="20000"/>
          </a:bodyPr>
          <a:lstStyle/>
          <a:p>
            <a:pPr marL="228600" lvl="0" indent="-50800">
              <a:buSzPct val="25000"/>
              <a:buNone/>
              <a:defRPr lang="en-US" altLang="ko-KR"/>
            </a:pPr>
            <a:r>
              <a:rPr lang="en-US" sz="2000" dirty="0">
                <a:hlinkClick r:id="rId4"/>
              </a:rPr>
              <a:t>https://www.youtube.com/watch?v=SrAV01I3fVQ</a:t>
            </a:r>
            <a:endParaRPr lang="en-US" sz="2000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1325781-8ACD-482E-9A07-C3D3FE628A91}"/>
                  </a:ext>
                </a:extLst>
              </p14:cNvPr>
              <p14:cNvContentPartPr/>
              <p14:nvPr/>
            </p14:nvContentPartPr>
            <p14:xfrm>
              <a:off x="7360443" y="4405312"/>
              <a:ext cx="9525" cy="9525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1325781-8ACD-482E-9A07-C3D3FE628A9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84193" y="3938587"/>
                <a:ext cx="952500" cy="9525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Online Media 2" title="￭ﾕﾜ￪ﾸﾀ￬ﾝﾴ ￬ﾕﾼ￭ﾘﾸ 2 (Hangul Yaho 2) - ￫ﾄﾈ￫ﾏﾄ ￫ﾂﾘ￫ﾏﾄ">
            <a:hlinkClick r:id="" action="ppaction://media"/>
            <a:extLst>
              <a:ext uri="{FF2B5EF4-FFF2-40B4-BE49-F238E27FC236}">
                <a16:creationId xmlns:a16="http://schemas.microsoft.com/office/drawing/2014/main" id="{823521DB-2E9A-48BC-9B98-40438477DE2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980628" y="1111558"/>
            <a:ext cx="8265651" cy="45567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/>
        <p:txBody>
          <a:bodyPr wrap="square" lIns="91424" tIns="45700" rIns="91424" bIns="45700" anchor="ctr" anchorCtr="0">
            <a:normAutofit/>
          </a:bodyPr>
          <a:lstStyle/>
          <a:p>
            <a:pPr>
              <a:defRPr lang="ko-KR" altLang="en-US"/>
            </a:pPr>
            <a:r>
              <a:rPr lang="ko-KR" dirty="0"/>
              <a:t>&lt;</a:t>
            </a:r>
            <a:r>
              <a:rPr lang="ko-KR" altLang="en-US" dirty="0">
                <a:solidFill>
                  <a:srgbClr val="FF0000"/>
                </a:solidFill>
              </a:rPr>
              <a:t>단어 찾기</a:t>
            </a:r>
            <a:r>
              <a:rPr lang="ko-KR" dirty="0"/>
              <a:t>&gt; </a:t>
            </a:r>
            <a:r>
              <a:rPr lang="ko-KR" altLang="en-US" b="1" dirty="0">
                <a:solidFill>
                  <a:schemeClr val="accent6">
                    <a:lumMod val="70000"/>
                  </a:schemeClr>
                </a:solidFill>
              </a:rPr>
              <a:t>이야기 속 단어를 찾아 봐요</a:t>
            </a:r>
            <a:r>
              <a:rPr lang="en-US" altLang="ko-KR" b="1" dirty="0">
                <a:solidFill>
                  <a:schemeClr val="accent6">
                    <a:lumMod val="70000"/>
                  </a:schemeClr>
                </a:solidFill>
              </a:rPr>
              <a:t>.</a:t>
            </a:r>
            <a:endParaRPr lang="ko-KR" altLang="en-US" b="1" dirty="0">
              <a:solidFill>
                <a:schemeClr val="accent6">
                  <a:lumMod val="7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5" name="Speech Bubble: Oval 104"/>
          <p:cNvSpPr/>
          <p:nvPr/>
        </p:nvSpPr>
        <p:spPr>
          <a:xfrm>
            <a:off x="1310078" y="1352099"/>
            <a:ext cx="3388400" cy="1077417"/>
          </a:xfrm>
          <a:prstGeom prst="wedgeEllipseCallout">
            <a:avLst>
              <a:gd name="adj1" fmla="val -64864"/>
              <a:gd name="adj2" fmla="val -58335"/>
            </a:avLst>
          </a:prstGeom>
          <a:noFill/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en-US" altLang="ko-KR"/>
            </a:pPr>
            <a:endParaRPr lang="ko-KR" altLang="en-US"/>
          </a:p>
        </p:txBody>
      </p:sp>
      <p:sp>
        <p:nvSpPr>
          <p:cNvPr id="106" name="TextBox 105"/>
          <p:cNvSpPr txBox="1"/>
          <p:nvPr/>
        </p:nvSpPr>
        <p:spPr>
          <a:xfrm>
            <a:off x="1762649" y="1438288"/>
            <a:ext cx="28193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ko-KR" altLang="en-US" dirty="0"/>
              <a:t>슬라이드쇼 실행하시면 그림</a:t>
            </a:r>
            <a:r>
              <a:rPr lang="en-US" altLang="ko-KR" dirty="0"/>
              <a:t>,</a:t>
            </a:r>
            <a:r>
              <a:rPr lang="ko-KR" altLang="en-US" dirty="0"/>
              <a:t> 한글 순서로 나옵니다.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16F7BE7E-86CF-471B-BEE9-D3DDC7593E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077410"/>
            <a:ext cx="4353500" cy="2770409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893E001-5848-4F6E-83A1-9B086AFD1F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619" y="2028803"/>
            <a:ext cx="5932607" cy="38160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dirty="0"/>
              <a:t>&lt;</a:t>
            </a:r>
            <a:r>
              <a:rPr lang="ko-KR" altLang="en-US" dirty="0">
                <a:solidFill>
                  <a:srgbClr val="FF0000"/>
                </a:solidFill>
              </a:rPr>
              <a:t>단어 찾기</a:t>
            </a:r>
            <a:r>
              <a:rPr lang="ko-KR" dirty="0"/>
              <a:t>&gt; </a:t>
            </a:r>
            <a:r>
              <a:rPr lang="ko-KR" altLang="en-US" b="1" dirty="0">
                <a:solidFill>
                  <a:schemeClr val="accent6">
                    <a:lumMod val="70000"/>
                  </a:schemeClr>
                </a:solidFill>
              </a:rPr>
              <a:t>이야기 속 단어를 찾아 봐요</a:t>
            </a:r>
            <a:r>
              <a:rPr lang="en-US" altLang="ko-KR" b="1" dirty="0">
                <a:solidFill>
                  <a:schemeClr val="accent6">
                    <a:lumMod val="70000"/>
                  </a:schemeClr>
                </a:solidFill>
              </a:rPr>
              <a:t>.</a:t>
            </a:r>
            <a:endParaRPr lang="ko-KR" altLang="en-US" b="1" dirty="0">
              <a:solidFill>
                <a:schemeClr val="bg2">
                  <a:lumMod val="7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B1D499CF-7A96-41A8-AC16-E39A1B2B43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09" y="3429000"/>
            <a:ext cx="4130106" cy="2678699"/>
          </a:xfrm>
          <a:prstGeom prst="rect">
            <a:avLst/>
          </a:prstGeom>
        </p:spPr>
      </p:pic>
      <p:pic>
        <p:nvPicPr>
          <p:cNvPr id="8" name="Picture 7" descr="A drawing of a person&#10;&#10;Description automatically generated">
            <a:extLst>
              <a:ext uri="{FF2B5EF4-FFF2-40B4-BE49-F238E27FC236}">
                <a16:creationId xmlns:a16="http://schemas.microsoft.com/office/drawing/2014/main" id="{81132967-EBB7-4D63-ACBB-8BEBF28DF8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305" y="2018852"/>
            <a:ext cx="6272851" cy="40888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28705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dirty="0"/>
              <a:t>&lt;</a:t>
            </a:r>
            <a:r>
              <a:rPr lang="ko-KR" altLang="en-US" dirty="0">
                <a:solidFill>
                  <a:srgbClr val="FF0000"/>
                </a:solidFill>
              </a:rPr>
              <a:t>단어 찾기</a:t>
            </a:r>
            <a:r>
              <a:rPr lang="ko-KR" dirty="0"/>
              <a:t>&gt; </a:t>
            </a:r>
            <a:r>
              <a:rPr lang="ko-KR" altLang="en-US" b="1" dirty="0">
                <a:solidFill>
                  <a:schemeClr val="accent6">
                    <a:lumMod val="70000"/>
                  </a:schemeClr>
                </a:solidFill>
              </a:rPr>
              <a:t>이야기 속 단어를 찾아 봐요</a:t>
            </a:r>
            <a:r>
              <a:rPr lang="en-US" altLang="ko-KR" b="1" dirty="0">
                <a:solidFill>
                  <a:schemeClr val="accent6">
                    <a:lumMod val="70000"/>
                  </a:schemeClr>
                </a:solidFill>
              </a:rPr>
              <a:t>.</a:t>
            </a:r>
            <a:endParaRPr lang="ko-KR" altLang="en-US" b="1" dirty="0">
              <a:solidFill>
                <a:schemeClr val="bg2">
                  <a:lumMod val="7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food&#10;&#10;Description automatically generated">
            <a:extLst>
              <a:ext uri="{FF2B5EF4-FFF2-40B4-BE49-F238E27FC236}">
                <a16:creationId xmlns:a16="http://schemas.microsoft.com/office/drawing/2014/main" id="{51EBD108-DC64-42F4-A00E-67188ACBCF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556878"/>
            <a:ext cx="4128053" cy="2576153"/>
          </a:xfrm>
          <a:prstGeom prst="rect">
            <a:avLst/>
          </a:prstGeom>
        </p:spPr>
      </p:pic>
      <p:pic>
        <p:nvPicPr>
          <p:cNvPr id="7" name="Picture 6" descr="A drawing of a person&#10;&#10;Description automatically generated">
            <a:extLst>
              <a:ext uri="{FF2B5EF4-FFF2-40B4-BE49-F238E27FC236}">
                <a16:creationId xmlns:a16="http://schemas.microsoft.com/office/drawing/2014/main" id="{44401066-10B6-4174-911B-9A104B648A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274" y="2344775"/>
            <a:ext cx="5894526" cy="378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62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09962" y="16213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dirty="0"/>
              <a:t>&lt;</a:t>
            </a:r>
            <a:r>
              <a:rPr lang="ko-KR" altLang="en-US" dirty="0">
                <a:solidFill>
                  <a:srgbClr val="FF0000"/>
                </a:solidFill>
              </a:rPr>
              <a:t>단어 찾기</a:t>
            </a:r>
            <a:r>
              <a:rPr lang="ko-KR" dirty="0"/>
              <a:t>&gt; </a:t>
            </a:r>
            <a:r>
              <a:rPr lang="ko-KR" altLang="en-US" b="1" dirty="0">
                <a:solidFill>
                  <a:schemeClr val="accent6">
                    <a:lumMod val="70000"/>
                  </a:schemeClr>
                </a:solidFill>
              </a:rPr>
              <a:t>이야기 속 단어를 찾아 봐요</a:t>
            </a:r>
            <a:r>
              <a:rPr lang="en-US" altLang="ko-KR" b="1" dirty="0">
                <a:solidFill>
                  <a:schemeClr val="accent6">
                    <a:lumMod val="70000"/>
                  </a:schemeClr>
                </a:solidFill>
              </a:rPr>
              <a:t>.</a:t>
            </a:r>
            <a:endParaRPr lang="ko-KR" altLang="en-US" b="1" dirty="0">
              <a:solidFill>
                <a:schemeClr val="bg2">
                  <a:lumMod val="7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9F006660-C114-40D4-A2CA-4761E097B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89" y="3299494"/>
            <a:ext cx="4471664" cy="2780603"/>
          </a:xfrm>
          <a:prstGeom prst="rect">
            <a:avLst/>
          </a:prstGeom>
        </p:spPr>
      </p:pic>
      <p:pic>
        <p:nvPicPr>
          <p:cNvPr id="7" name="Picture 6" descr="A drawing of a person&#10;&#10;Description automatically generated">
            <a:extLst>
              <a:ext uri="{FF2B5EF4-FFF2-40B4-BE49-F238E27FC236}">
                <a16:creationId xmlns:a16="http://schemas.microsoft.com/office/drawing/2014/main" id="{B1D54E2B-85E8-41E3-913E-D082D0662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553" y="2131148"/>
            <a:ext cx="6205492" cy="39489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20000000000000000000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20000000000000000000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945</Words>
  <Application>Microsoft Office PowerPoint</Application>
  <PresentationFormat>Widescreen</PresentationFormat>
  <Paragraphs>208</Paragraphs>
  <Slides>32</Slides>
  <Notes>9</Notes>
  <HiddenSlides>0</HiddenSlides>
  <MMClips>4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1HoonDdukbokki R</vt:lpstr>
      <vt:lpstr>DX영화자막 M</vt:lpstr>
      <vt:lpstr>Malgun Gothic</vt:lpstr>
      <vt:lpstr>Arial</vt:lpstr>
      <vt:lpstr>Arial Black</vt:lpstr>
      <vt:lpstr>Calibri</vt:lpstr>
      <vt:lpstr>Wingdings</vt:lpstr>
      <vt:lpstr>1_Office Theme</vt:lpstr>
      <vt:lpstr>Document</vt:lpstr>
      <vt:lpstr>  4차시   너도 나도 두유를 먹어요. </vt:lpstr>
      <vt:lpstr>    한 주간 우리 친구들 잘 지냈나요?             이름 불러 볼게요!</vt:lpstr>
      <vt:lpstr>&lt;4차시&gt; 목표 및 배울 내용</vt:lpstr>
      <vt:lpstr>               시작 전에          우리 선 긋기          놀이 하면서          손 운동 해 볼까요? </vt:lpstr>
      <vt:lpstr> 보고 듣고 이야기해요 한글이 야호 - 너도 나도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             소리 내서 읽어 보세요. </vt:lpstr>
      <vt:lpstr>               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여러분, 종이가 준비 되었나요? 동그라미, 세모, 네모가 들어간 그림을 그려 봐요.</vt:lpstr>
      <vt:lpstr>    ㄷ으로 만든 글자              다리미 두더지      도자기  도로  두유 지도  도끼  사다리  도마        </vt:lpstr>
      <vt:lpstr>PowerPoint Presentation</vt:lpstr>
      <vt:lpstr>PowerPoint Presentation</vt:lpstr>
      <vt:lpstr>숙 제</vt:lpstr>
      <vt:lpstr>숙 제</vt:lpstr>
      <vt:lpstr>References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4차시   너도 나도 두유를 먹어요.</dc:title>
  <dc:creator>SOL KIM</dc:creator>
  <cp:lastModifiedBy>SOL KIM</cp:lastModifiedBy>
  <cp:revision>18</cp:revision>
  <dcterms:created xsi:type="dcterms:W3CDTF">2020-05-06T03:39:14Z</dcterms:created>
  <dcterms:modified xsi:type="dcterms:W3CDTF">2020-06-13T04:01:05Z</dcterms:modified>
</cp:coreProperties>
</file>